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Lst>
  <p:notesMasterIdLst>
    <p:notesMasterId r:id="rId5"/>
  </p:notesMasterIdLst>
  <p:sldIdLst>
    <p:sldId id="404" r:id="rId4"/>
    <p:sldId id="400" r:id="rId6"/>
    <p:sldId id="513" r:id="rId7"/>
    <p:sldId id="511" r:id="rId8"/>
    <p:sldId id="512" r:id="rId9"/>
    <p:sldId id="405" r:id="rId10"/>
    <p:sldId id="456" r:id="rId11"/>
    <p:sldId id="390" r:id="rId12"/>
    <p:sldId id="455" r:id="rId13"/>
    <p:sldId id="469" r:id="rId14"/>
    <p:sldId id="480" r:id="rId15"/>
    <p:sldId id="481" r:id="rId16"/>
    <p:sldId id="495" r:id="rId17"/>
    <p:sldId id="497" r:id="rId18"/>
    <p:sldId id="406" r:id="rId19"/>
    <p:sldId id="452" r:id="rId20"/>
    <p:sldId id="453" r:id="rId21"/>
    <p:sldId id="449" r:id="rId22"/>
    <p:sldId id="407" r:id="rId23"/>
    <p:sldId id="517" r:id="rId24"/>
    <p:sldId id="516" r:id="rId25"/>
    <p:sldId id="518" r:id="rId26"/>
    <p:sldId id="515" r:id="rId27"/>
    <p:sldId id="514" r:id="rId28"/>
    <p:sldId id="445" r:id="rId29"/>
    <p:sldId id="387" r:id="rId30"/>
    <p:sldId id="409" r:id="rId31"/>
  </p:sldIdLst>
  <p:sldSz cx="24384000" cy="13716000"/>
  <p:notesSz cx="6858000" cy="9144000"/>
  <p:custDataLst>
    <p:tags r:id="rId35"/>
  </p:custDataLst>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0E9"/>
    <a:srgbClr val="F4D0BA"/>
    <a:srgbClr val="FDFDFD"/>
    <a:srgbClr val="13D3CA"/>
    <a:srgbClr val="44D3DA"/>
    <a:srgbClr val="D2CE18"/>
    <a:srgbClr val="B82E2E"/>
    <a:srgbClr val="FF4D4D"/>
    <a:srgbClr val="E63700"/>
    <a:srgbClr val="DF2B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00" autoAdjust="0"/>
    <p:restoredTop sz="94683" autoAdjust="0"/>
  </p:normalViewPr>
  <p:slideViewPr>
    <p:cSldViewPr snapToGrid="0">
      <p:cViewPr varScale="1">
        <p:scale>
          <a:sx n="54" d="100"/>
          <a:sy n="54" d="100"/>
        </p:scale>
        <p:origin x="174" y="312"/>
      </p:cViewPr>
      <p:guideLst>
        <p:guide orient="horz" pos="4320"/>
        <p:guide pos="13713"/>
      </p:guideLst>
    </p:cSldViewPr>
  </p:slideViewPr>
  <p:outlineViewPr>
    <p:cViewPr>
      <p:scale>
        <a:sx n="33" d="100"/>
        <a:sy n="33" d="100"/>
      </p:scale>
      <p:origin x="0" y="0"/>
    </p:cViewPr>
  </p:outlineViewPr>
  <p:notesTextViewPr>
    <p:cViewPr>
      <p:scale>
        <a:sx n="3" d="2"/>
        <a:sy n="3" d="2"/>
      </p:scale>
      <p:origin x="0" y="0"/>
    </p:cViewPr>
  </p:notesTextViewPr>
  <p:sorterViewPr>
    <p:cViewPr>
      <p:scale>
        <a:sx n="33" d="100"/>
        <a:sy n="33"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5" Type="http://schemas.openxmlformats.org/officeDocument/2006/relationships/tags" Target="tags/tag10.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6A877F-7272-49B2-A326-FB3A718DABC1}"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63C967-60F0-4D2C-9E1C-A3DBCA9D75DE}"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8875DF6-3DCE-4259-BD6F-30C6E3ABDE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63C967-60F0-4D2C-9E1C-A3DBCA9D75DE}"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63C967-60F0-4D2C-9E1C-A3DBCA9D75DE}"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63C967-60F0-4D2C-9E1C-A3DBCA9D75DE}"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63C967-60F0-4D2C-9E1C-A3DBCA9D75DE}"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63C967-60F0-4D2C-9E1C-A3DBCA9D75DE}"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875DF6-3DCE-4259-BD6F-30C6E3ABDEB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63C967-60F0-4D2C-9E1C-A3DBCA9D75DE}"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63C967-60F0-4D2C-9E1C-A3DBCA9D75DE}"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63C967-60F0-4D2C-9E1C-A3DBCA9D75DE}"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63C967-60F0-4D2C-9E1C-A3DBCA9D75DE}"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63C967-60F0-4D2C-9E1C-A3DBCA9D75DE}"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63C967-60F0-4D2C-9E1C-A3DBCA9D75DE}"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8875DF6-3DCE-4259-BD6F-30C6E3ABDEB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63C967-60F0-4D2C-9E1C-A3DBCA9D75DE}"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875DF6-3DCE-4259-BD6F-30C6E3ABDEB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63C967-60F0-4D2C-9E1C-A3DBCA9D75DE}"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63C967-60F0-4D2C-9E1C-A3DBCA9D75DE}"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63C967-60F0-4D2C-9E1C-A3DBCA9D75DE}"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63C967-60F0-4D2C-9E1C-A3DBCA9D75DE}"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63C967-60F0-4D2C-9E1C-A3DBCA9D75DE}"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A87D78-C60A-4ACE-A89C-02684FBB71E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5B3B2B6-50F4-4539-A3D1-42150A221C2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7" y="914400"/>
            <a:ext cx="7864474" cy="3200400"/>
          </a:xfrm>
        </p:spPr>
        <p:txBody>
          <a:bodyPr anchor="b"/>
          <a:lstStyle>
            <a:lvl1pPr>
              <a:defRPr sz="64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FA87D78-C60A-4ACE-A89C-02684FBB71E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B3B2B6-50F4-4539-A3D1-42150A221C2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7" y="914400"/>
            <a:ext cx="7864474" cy="3200400"/>
          </a:xfrm>
        </p:spPr>
        <p:txBody>
          <a:bodyPr anchor="b"/>
          <a:lstStyle>
            <a:lvl1pPr>
              <a:defRPr sz="6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zh-CN" altLang="en-US"/>
          </a:p>
        </p:txBody>
      </p:sp>
      <p:sp>
        <p:nvSpPr>
          <p:cNvPr id="4" name="文本占位符 3"/>
          <p:cNvSpPr>
            <a:spLocks noGrp="1"/>
          </p:cNvSpPr>
          <p:nvPr>
            <p:ph type="body" sz="half" idx="2" hasCustomPrompt="1"/>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FA87D78-C60A-4ACE-A89C-02684FBB71E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B3B2B6-50F4-4539-A3D1-42150A221C2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FA87D78-C60A-4ACE-A89C-02684FBB71E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B3B2B6-50F4-4539-A3D1-42150A221C2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449800" y="730250"/>
            <a:ext cx="5257800" cy="11623676"/>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1676400" y="730250"/>
            <a:ext cx="15468600" cy="11623676"/>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FA87D78-C60A-4ACE-A89C-02684FBB71E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B3B2B6-50F4-4539-A3D1-42150A221C2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2397600" y="1828800"/>
            <a:ext cx="19598400" cy="5140800"/>
          </a:xfrm>
        </p:spPr>
        <p:txBody>
          <a:bodyPr lIns="90000" tIns="46800" rIns="90000" bIns="46800" anchor="b" anchorCtr="0">
            <a:normAutofit/>
          </a:bodyPr>
          <a:lstStyle>
            <a:lvl1pPr algn="ctr">
              <a:defRPr sz="12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2397600" y="7120800"/>
            <a:ext cx="19598400" cy="2944800"/>
          </a:xfrm>
        </p:spPr>
        <p:txBody>
          <a:bodyPr lIns="90000" tIns="46800" rIns="90000" bIns="46800">
            <a:normAutofit/>
          </a:bodyPr>
          <a:lstStyle>
            <a:lvl1pPr marL="0" indent="0" algn="ctr" eaLnBrk="1" fontAlgn="auto" latinLnBrk="0" hangingPunct="1">
              <a:lnSpc>
                <a:spcPct val="110000"/>
              </a:lnSpc>
              <a:buNone/>
              <a:defRPr sz="4800" u="none" strike="noStrike" kern="1200" cap="none" spc="200" normalizeH="0" baseline="0">
                <a:solidFill>
                  <a:schemeClr val="tx1">
                    <a:lumMod val="65000"/>
                    <a:lumOff val="35000"/>
                  </a:schemeClr>
                </a:solidFill>
                <a:uFillTx/>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a:xfrm>
            <a:off x="1224000" y="12628800"/>
            <a:ext cx="5400000" cy="633600"/>
          </a:xfrm>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a:xfrm>
            <a:off x="8232000" y="12628800"/>
            <a:ext cx="7920000" cy="633600"/>
          </a:xfrm>
        </p:spPr>
        <p:txBody>
          <a:bodyPr/>
          <a:lstStyle/>
          <a:p>
            <a:endParaRPr lang="zh-CN" altLang="en-US" dirty="0"/>
          </a:p>
        </p:txBody>
      </p:sp>
      <p:sp>
        <p:nvSpPr>
          <p:cNvPr id="18" name="灯片编号占位符 17"/>
          <p:cNvSpPr>
            <a:spLocks noGrp="1"/>
          </p:cNvSpPr>
          <p:nvPr>
            <p:ph type="sldNum" sz="quarter" idx="12"/>
            <p:custDataLst>
              <p:tags r:id="rId6"/>
            </p:custDataLst>
          </p:nvPr>
        </p:nvSpPr>
        <p:spPr>
          <a:xfrm>
            <a:off x="17755200" y="12628800"/>
            <a:ext cx="5400000" cy="633600"/>
          </a:xfrm>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76400" y="730251"/>
            <a:ext cx="21031200" cy="2651126"/>
          </a:xfr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1676400" y="3651250"/>
            <a:ext cx="21031200" cy="870267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1676400" y="12712701"/>
            <a:ext cx="5486400" cy="730250"/>
          </a:xfrm>
        </p:spPr>
        <p:txBody>
          <a:bodyPr/>
          <a:lstStyle/>
          <a:p>
            <a:fld id="{CFA87D78-C60A-4ACE-A89C-02684FBB71ED}" type="datetimeFigureOut">
              <a:rPr lang="zh-CN" altLang="en-US" smtClean="0"/>
            </a:fld>
            <a:endParaRPr lang="zh-CN" altLang="en-US"/>
          </a:p>
        </p:txBody>
      </p:sp>
      <p:sp>
        <p:nvSpPr>
          <p:cNvPr id="5" name="页脚占位符 4"/>
          <p:cNvSpPr>
            <a:spLocks noGrp="1"/>
          </p:cNvSpPr>
          <p:nvPr>
            <p:ph type="ftr" sz="quarter" idx="11"/>
          </p:nvPr>
        </p:nvSpPr>
        <p:spPr>
          <a:xfrm>
            <a:off x="8077200" y="12712701"/>
            <a:ext cx="8229600" cy="730250"/>
          </a:xfrm>
        </p:spPr>
        <p:txBody>
          <a:bodyPr/>
          <a:lstStyle/>
          <a:p>
            <a:endParaRPr lang="zh-CN" altLang="en-US"/>
          </a:p>
        </p:txBody>
      </p:sp>
      <p:sp>
        <p:nvSpPr>
          <p:cNvPr id="6" name="灯片编号占位符 5"/>
          <p:cNvSpPr>
            <a:spLocks noGrp="1"/>
          </p:cNvSpPr>
          <p:nvPr>
            <p:ph type="sldNum" sz="quarter" idx="12"/>
          </p:nvPr>
        </p:nvSpPr>
        <p:spPr>
          <a:xfrm>
            <a:off x="17221200" y="12712701"/>
            <a:ext cx="5486400" cy="730250"/>
          </a:xfrm>
        </p:spPr>
        <p:txBody>
          <a:bodyPr/>
          <a:lstStyle/>
          <a:p>
            <a:fld id="{45B3B2B6-50F4-4539-A3D1-42150A221C2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00" y="2244726"/>
            <a:ext cx="18288000" cy="4775200"/>
          </a:xfrm>
        </p:spPr>
        <p:txBody>
          <a:bodyPr anchor="b"/>
          <a:lstStyle>
            <a:lvl1pPr algn="ctr">
              <a:defRPr sz="12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CFA87D78-C60A-4ACE-A89C-02684FBB71E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B3B2B6-50F4-4539-A3D1-42150A221C2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FA87D78-C60A-4ACE-A89C-02684FBB71E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B3B2B6-50F4-4539-A3D1-42150A221C2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700" y="3419477"/>
            <a:ext cx="21031200" cy="5705474"/>
          </a:xfrm>
        </p:spPr>
        <p:txBody>
          <a:bodyPr anchor="b"/>
          <a:lstStyle>
            <a:lvl1pPr>
              <a:defRPr sz="12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FA87D78-C60A-4ACE-A89C-02684FBB71E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B3B2B6-50F4-4539-A3D1-42150A221C2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1676400" y="3651250"/>
            <a:ext cx="10363200" cy="870267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12344400" y="3651250"/>
            <a:ext cx="10363200" cy="870267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FA87D78-C60A-4ACE-A89C-02684FBB71E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B3B2B6-50F4-4539-A3D1-42150A221C2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576" y="730251"/>
            <a:ext cx="21031200" cy="2651126"/>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1679577" y="5010150"/>
            <a:ext cx="10315574" cy="736917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12344400" y="5010150"/>
            <a:ext cx="10366376" cy="736917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FA87D78-C60A-4ACE-A89C-02684FBB71E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5B3B2B6-50F4-4539-A3D1-42150A221C2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FA87D78-C60A-4ACE-A89C-02684FBB71E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5B3B2B6-50F4-4539-A3D1-42150A221C2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slideLayout" Target="../slideLayouts/slideLayout11.xml"/><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6" Type="http://schemas.openxmlformats.org/officeDocument/2006/relationships/theme" Target="../theme/theme2.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FA87D78-C60A-4ACE-A89C-02684FBB71ED}" type="datetimeFigureOut">
              <a:rPr lang="zh-CN" altLang="en-US" smtClean="0"/>
            </a:fld>
            <a:endParaRPr lang="zh-CN" altLang="en-US"/>
          </a:p>
        </p:txBody>
      </p:sp>
      <p:sp>
        <p:nvSpPr>
          <p:cNvPr id="5" name="页脚占位符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5B3B2B6-50F4-4539-A3D1-42150A221C2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Lst>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zh-CN"/>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xml"/><Relationship Id="rId2" Type="http://schemas.openxmlformats.org/officeDocument/2006/relationships/image" Target="../media/image4.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5.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xml"/><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Rectangle 4"/>
          <p:cNvSpPr/>
          <p:nvPr/>
        </p:nvSpPr>
        <p:spPr>
          <a:xfrm>
            <a:off x="1818968" y="1887794"/>
            <a:ext cx="20746064" cy="9940412"/>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p:cNvSpPr txBox="1"/>
          <p:nvPr/>
        </p:nvSpPr>
        <p:spPr>
          <a:xfrm>
            <a:off x="5433060" y="1598003"/>
            <a:ext cx="13517880" cy="5477510"/>
          </a:xfrm>
          <a:prstGeom prst="rect">
            <a:avLst/>
          </a:prstGeom>
          <a:noFill/>
        </p:spPr>
        <p:txBody>
          <a:bodyPr wrap="none" rtlCol="0">
            <a:spAutoFit/>
          </a:bodyPr>
          <a:lstStyle/>
          <a:p>
            <a:pPr algn="ctr"/>
            <a:r>
              <a:rPr lang="zh-CN" altLang="en-US" sz="35000" dirty="0">
                <a:solidFill>
                  <a:schemeClr val="bg1"/>
                </a:solidFill>
                <a:latin typeface="Futura LT" panose="02000503000000000000" pitchFamily="2" charset="0"/>
              </a:rPr>
              <a:t>交我唱</a:t>
            </a:r>
            <a:endParaRPr lang="zh-CN" altLang="en-US" sz="35000" dirty="0">
              <a:solidFill>
                <a:schemeClr val="bg1"/>
              </a:solidFill>
              <a:latin typeface="Futura LT" panose="02000503000000000000" pitchFamily="2" charset="0"/>
            </a:endParaRPr>
          </a:p>
        </p:txBody>
      </p:sp>
      <p:sp>
        <p:nvSpPr>
          <p:cNvPr id="11" name="文本框 10"/>
          <p:cNvSpPr txBox="1"/>
          <p:nvPr/>
        </p:nvSpPr>
        <p:spPr>
          <a:xfrm>
            <a:off x="2583990" y="7025586"/>
            <a:ext cx="19806453" cy="2061210"/>
          </a:xfrm>
          <a:prstGeom prst="rect">
            <a:avLst/>
          </a:prstGeom>
          <a:noFill/>
        </p:spPr>
        <p:txBody>
          <a:bodyPr wrap="square" rtlCol="0">
            <a:spAutoFit/>
          </a:bodyPr>
          <a:lstStyle/>
          <a:p>
            <a:pPr algn="ctr"/>
            <a:r>
              <a:rPr lang="zh-CN" altLang="en-US" sz="12800" dirty="0">
                <a:solidFill>
                  <a:schemeClr val="bg1"/>
                </a:solidFill>
                <a:latin typeface="微软雅黑" panose="020B0503020204020204" pitchFamily="34" charset="-122"/>
                <a:ea typeface="微软雅黑" panose="020B0503020204020204" pitchFamily="34" charset="-122"/>
                <a:sym typeface="+mn-ea"/>
              </a:rPr>
              <a:t>最终评审</a:t>
            </a:r>
            <a:endParaRPr lang="zh-CN" altLang="en-US" sz="12800" dirty="0">
              <a:solidFill>
                <a:schemeClr val="bg1"/>
              </a:solidFill>
              <a:latin typeface="微软雅黑" panose="020B0503020204020204" pitchFamily="34" charset="-122"/>
              <a:ea typeface="微软雅黑" panose="020B0503020204020204" pitchFamily="34" charset="-122"/>
              <a:sym typeface="+mn-ea"/>
            </a:endParaRPr>
          </a:p>
        </p:txBody>
      </p:sp>
      <p:cxnSp>
        <p:nvCxnSpPr>
          <p:cNvPr id="5" name="直接连接符 4"/>
          <p:cNvCxnSpPr/>
          <p:nvPr/>
        </p:nvCxnSpPr>
        <p:spPr>
          <a:xfrm>
            <a:off x="11943519" y="9565543"/>
            <a:ext cx="1136821" cy="0"/>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836365" y="10152813"/>
            <a:ext cx="15301702" cy="598805"/>
          </a:xfrm>
          <a:prstGeom prst="rect">
            <a:avLst/>
          </a:prstGeom>
        </p:spPr>
        <p:txBody>
          <a:bodyPr wrap="square">
            <a:spAutoFit/>
          </a:bodyPr>
          <a:lstStyle/>
          <a:p>
            <a:pPr algn="ctr">
              <a:lnSpc>
                <a:spcPct val="150000"/>
              </a:lnSpc>
            </a:pPr>
            <a:r>
              <a:rPr lang="en-US" altLang="zh-CN" sz="2200">
                <a:solidFill>
                  <a:schemeClr val="bg1"/>
                </a:solidFill>
                <a:latin typeface="Century Gothic" panose="020B0502020202020204" pitchFamily="34" charset="0"/>
                <a:ea typeface="华文细黑" panose="02010600040101010101" pitchFamily="2" charset="-122"/>
              </a:rPr>
              <a:t>有两种方法能写出没有错误的程序；但只有第三种好用。——Alan J. Perlis</a:t>
            </a:r>
            <a:endParaRPr lang="en-US" altLang="zh-CN" sz="2200">
              <a:solidFill>
                <a:schemeClr val="bg1"/>
              </a:solidFill>
              <a:latin typeface="Century Gothic" panose="020B0502020202020204" pitchFamily="34" charset="0"/>
              <a:ea typeface="华文细黑" panose="02010600040101010101" pitchFamily="2" charset="-122"/>
            </a:endParaRPr>
          </a:p>
        </p:txBody>
      </p:sp>
      <p:sp>
        <p:nvSpPr>
          <p:cNvPr id="2" name="矩形 1"/>
          <p:cNvSpPr/>
          <p:nvPr/>
        </p:nvSpPr>
        <p:spPr>
          <a:xfrm>
            <a:off x="6096000" y="12644466"/>
            <a:ext cx="12192000" cy="1014730"/>
          </a:xfrm>
          <a:prstGeom prst="rect">
            <a:avLst/>
          </a:prstGeom>
        </p:spPr>
        <p:txBody>
          <a:bodyPr>
            <a:spAutoFit/>
          </a:bodyPr>
          <a:lstStyle/>
          <a:p>
            <a:pPr algn="ctr"/>
            <a:r>
              <a:rPr lang="zh-CN" altLang="en-US" sz="3000" b="1" dirty="0">
                <a:solidFill>
                  <a:schemeClr val="bg1"/>
                </a:solidFill>
                <a:latin typeface="微软雅黑" panose="020B0503020204020204" pitchFamily="34" charset="-122"/>
                <a:ea typeface="微软雅黑" panose="020B0503020204020204" pitchFamily="34" charset="-122"/>
                <a:sym typeface="+mn-ea"/>
              </a:rPr>
              <a:t>汇报人</a:t>
            </a:r>
            <a:r>
              <a:rPr lang="zh-CN" altLang="en-US" sz="3000" b="1" dirty="0" smtClean="0">
                <a:solidFill>
                  <a:schemeClr val="bg1"/>
                </a:solidFill>
                <a:latin typeface="微软雅黑" panose="020B0503020204020204" pitchFamily="34" charset="-122"/>
                <a:ea typeface="微软雅黑" panose="020B0503020204020204" pitchFamily="34" charset="-122"/>
                <a:sym typeface="+mn-ea"/>
              </a:rPr>
              <a:t>：</a:t>
            </a:r>
            <a:r>
              <a:rPr lang="zh-CN" altLang="en-US" sz="3000" b="1" dirty="0">
                <a:solidFill>
                  <a:schemeClr val="bg1"/>
                </a:solidFill>
                <a:latin typeface="微软雅黑" panose="020B0503020204020204" pitchFamily="34" charset="-122"/>
                <a:ea typeface="微软雅黑" panose="020B0503020204020204" pitchFamily="34" charset="-122"/>
                <a:sym typeface="+mn-ea"/>
              </a:rPr>
              <a:t>鲍辰</a:t>
            </a:r>
            <a:endParaRPr lang="zh-CN" altLang="en-US" sz="3000" b="1" dirty="0">
              <a:solidFill>
                <a:schemeClr val="bg1"/>
              </a:solidFill>
              <a:latin typeface="微软雅黑" panose="020B0503020204020204" pitchFamily="34" charset="-122"/>
              <a:ea typeface="微软雅黑" panose="020B0503020204020204" pitchFamily="34" charset="-122"/>
              <a:sym typeface="+mn-ea"/>
            </a:endParaRPr>
          </a:p>
          <a:p>
            <a:pPr algn="ctr"/>
            <a:r>
              <a:rPr lang="zh-CN" altLang="en-US" sz="3000" b="1" dirty="0">
                <a:solidFill>
                  <a:schemeClr val="bg1"/>
                </a:solidFill>
                <a:latin typeface="微软雅黑" panose="020B0503020204020204" pitchFamily="34" charset="-122"/>
                <a:ea typeface="微软雅黑" panose="020B0503020204020204" pitchFamily="34" charset="-122"/>
                <a:sym typeface="+mn-ea"/>
              </a:rPr>
              <a:t>第十五组成员：鲍辰、郑博洋、梁晨、乐辰阳、朱家琛</a:t>
            </a:r>
            <a:endParaRPr lang="zh-CN" altLang="en-US" sz="30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1000"/>
                                        <p:tgtEl>
                                          <p:spTgt spid="6"/>
                                        </p:tgtEl>
                                      </p:cBhvr>
                                    </p:animEffect>
                                  </p:childTnLst>
                                </p:cTn>
                              </p:par>
                            </p:childTnLst>
                          </p:cTn>
                        </p:par>
                        <p:par>
                          <p:cTn id="8" fill="hold">
                            <p:stCondLst>
                              <p:cond delay="1000"/>
                            </p:stCondLst>
                            <p:childTnLst>
                              <p:par>
                                <p:cTn id="9" presetID="50" presetClass="entr" presetSubtype="0"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strVal val="#ppt_w+.3"/>
                                          </p:val>
                                        </p:tav>
                                        <p:tav tm="100000">
                                          <p:val>
                                            <p:strVal val="#ppt_w"/>
                                          </p:val>
                                        </p:tav>
                                      </p:tavLst>
                                    </p:anim>
                                    <p:anim calcmode="lin" valueType="num">
                                      <p:cBhvr>
                                        <p:cTn id="12" dur="1000" fill="hold"/>
                                        <p:tgtEl>
                                          <p:spTgt spid="7"/>
                                        </p:tgtEl>
                                        <p:attrNameLst>
                                          <p:attrName>ppt_h</p:attrName>
                                        </p:attrNameLst>
                                      </p:cBhvr>
                                      <p:tavLst>
                                        <p:tav tm="0">
                                          <p:val>
                                            <p:strVal val="#ppt_h"/>
                                          </p:val>
                                        </p:tav>
                                        <p:tav tm="100000">
                                          <p:val>
                                            <p:strVal val="#ppt_h"/>
                                          </p:val>
                                        </p:tav>
                                      </p:tavLst>
                                    </p:anim>
                                    <p:animEffect transition="in" filter="fade">
                                      <p:cBhvr>
                                        <p:cTn id="13" dur="1000"/>
                                        <p:tgtEl>
                                          <p:spTgt spid="7"/>
                                        </p:tgtEl>
                                      </p:cBhvr>
                                    </p:animEffect>
                                  </p:childTnLst>
                                </p:cTn>
                              </p:par>
                            </p:childTnLst>
                          </p:cTn>
                        </p:par>
                        <p:par>
                          <p:cTn id="14" fill="hold">
                            <p:stCondLst>
                              <p:cond delay="2000"/>
                            </p:stCondLst>
                            <p:childTnLst>
                              <p:par>
                                <p:cTn id="15" presetID="56" presetClass="entr" presetSubtype="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by="(-#ppt_w*2)" calcmode="lin" valueType="num">
                                      <p:cBhvr rctx="PPT">
                                        <p:cTn id="17" dur="500" autoRev="1" fill="hold">
                                          <p:stCondLst>
                                            <p:cond delay="0"/>
                                          </p:stCondLst>
                                        </p:cTn>
                                        <p:tgtEl>
                                          <p:spTgt spid="11"/>
                                        </p:tgtEl>
                                        <p:attrNameLst>
                                          <p:attrName>ppt_w</p:attrName>
                                        </p:attrNameLst>
                                      </p:cBhvr>
                                    </p:anim>
                                    <p:anim by="(#ppt_w*0.50)" calcmode="lin" valueType="num">
                                      <p:cBhvr>
                                        <p:cTn id="18" dur="500" decel="50000" autoRev="1" fill="hold">
                                          <p:stCondLst>
                                            <p:cond delay="0"/>
                                          </p:stCondLst>
                                        </p:cTn>
                                        <p:tgtEl>
                                          <p:spTgt spid="11"/>
                                        </p:tgtEl>
                                        <p:attrNameLst>
                                          <p:attrName>ppt_x</p:attrName>
                                        </p:attrNameLst>
                                      </p:cBhvr>
                                    </p:anim>
                                    <p:anim from="(-#ppt_h/2)" to="(#ppt_y)" calcmode="lin" valueType="num">
                                      <p:cBhvr>
                                        <p:cTn id="19" dur="1000" fill="hold">
                                          <p:stCondLst>
                                            <p:cond delay="0"/>
                                          </p:stCondLst>
                                        </p:cTn>
                                        <p:tgtEl>
                                          <p:spTgt spid="11"/>
                                        </p:tgtEl>
                                        <p:attrNameLst>
                                          <p:attrName>ppt_y</p:attrName>
                                        </p:attrNameLst>
                                      </p:cBhvr>
                                    </p:anim>
                                    <p:animRot by="21600000">
                                      <p:cBhvr>
                                        <p:cTn id="20" dur="1000"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4806154" y="2103209"/>
            <a:ext cx="4518212" cy="29045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4141245" y="10301103"/>
            <a:ext cx="4518212" cy="29045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1"/>
          <p:cNvSpPr txBox="1"/>
          <p:nvPr/>
        </p:nvSpPr>
        <p:spPr>
          <a:xfrm>
            <a:off x="9185713" y="342019"/>
            <a:ext cx="5924550" cy="706755"/>
          </a:xfrm>
          <a:prstGeom prst="rect">
            <a:avLst/>
          </a:prstGeom>
          <a:noFill/>
        </p:spPr>
        <p:txBody>
          <a:bodyPr wrap="square" rtlCol="0">
            <a:spAutoFit/>
          </a:bodyPr>
          <a:lstStyle/>
          <a:p>
            <a:pPr algn="ctr"/>
            <a:r>
              <a:rPr lang="zh-CN" altLang="en-US" sz="4000" b="1" dirty="0">
                <a:latin typeface="微软雅黑" panose="020B0503020204020204" pitchFamily="34" charset="-122"/>
                <a:ea typeface="微软雅黑" panose="020B0503020204020204" pitchFamily="34" charset="-122"/>
              </a:rPr>
              <a:t>部署视图</a:t>
            </a:r>
            <a:endParaRPr lang="zh-CN" altLang="en-US" sz="4000" b="1" dirty="0">
              <a:latin typeface="微软雅黑" panose="020B0503020204020204" pitchFamily="34" charset="-122"/>
              <a:ea typeface="微软雅黑" panose="020B0503020204020204" pitchFamily="34" charset="-122"/>
            </a:endParaRPr>
          </a:p>
        </p:txBody>
      </p:sp>
      <p:sp>
        <p:nvSpPr>
          <p:cNvPr id="11" name="椭圆 10"/>
          <p:cNvSpPr/>
          <p:nvPr/>
        </p:nvSpPr>
        <p:spPr>
          <a:xfrm>
            <a:off x="11408593"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900630"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2392665"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6"/>
          <p:cNvPicPr>
            <a:picLocks noChangeAspect="1"/>
          </p:cNvPicPr>
          <p:nvPr/>
        </p:nvPicPr>
        <p:blipFill>
          <a:blip r:embed="rId1"/>
          <a:stretch>
            <a:fillRect/>
          </a:stretch>
        </p:blipFill>
        <p:spPr>
          <a:xfrm>
            <a:off x="5135880" y="2853690"/>
            <a:ext cx="13275310" cy="9364345"/>
          </a:xfrm>
          <a:prstGeom prst="rect">
            <a:avLst/>
          </a:prstGeom>
          <a:noFill/>
          <a:ln>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anim calcmode="lin" valueType="num">
                                      <p:cBhvr>
                                        <p:cTn id="16" dur="500" fill="hold"/>
                                        <p:tgtEl>
                                          <p:spTgt spid="9"/>
                                        </p:tgtEl>
                                        <p:attrNameLst>
                                          <p:attrName>ppt_x</p:attrName>
                                        </p:attrNameLst>
                                      </p:cBhvr>
                                      <p:tavLst>
                                        <p:tav tm="0">
                                          <p:val>
                                            <p:strVal val="#ppt_x"/>
                                          </p:val>
                                        </p:tav>
                                        <p:tav tm="100000">
                                          <p:val>
                                            <p:strVal val="#ppt_x"/>
                                          </p:val>
                                        </p:tav>
                                      </p:tavLst>
                                    </p:anim>
                                    <p:anim calcmode="lin" valueType="num">
                                      <p:cBhvr>
                                        <p:cTn id="17" dur="500" fill="hold"/>
                                        <p:tgtEl>
                                          <p:spTgt spid="9"/>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4" grpId="0" bldLvl="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455759" y="2854414"/>
            <a:ext cx="4518212" cy="29045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3856765" y="9326378"/>
            <a:ext cx="4518212" cy="29045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1"/>
          <p:cNvSpPr txBox="1"/>
          <p:nvPr/>
        </p:nvSpPr>
        <p:spPr>
          <a:xfrm>
            <a:off x="9185713" y="342019"/>
            <a:ext cx="5924550" cy="706755"/>
          </a:xfrm>
          <a:prstGeom prst="rect">
            <a:avLst/>
          </a:prstGeom>
          <a:noFill/>
        </p:spPr>
        <p:txBody>
          <a:bodyPr wrap="square" rtlCol="0">
            <a:spAutoFit/>
          </a:bodyPr>
          <a:lstStyle/>
          <a:p>
            <a:pPr algn="ctr"/>
            <a:r>
              <a:rPr lang="zh-CN" altLang="en-US" sz="4000" b="1" dirty="0">
                <a:latin typeface="微软雅黑" panose="020B0503020204020204" pitchFamily="34" charset="-122"/>
                <a:ea typeface="微软雅黑" panose="020B0503020204020204" pitchFamily="34" charset="-122"/>
              </a:rPr>
              <a:t>实现视图</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粗粒度</a:t>
            </a:r>
            <a:endParaRPr lang="zh-CN" altLang="en-US" sz="4000" b="1" dirty="0">
              <a:latin typeface="微软雅黑" panose="020B0503020204020204" pitchFamily="34" charset="-122"/>
              <a:ea typeface="微软雅黑" panose="020B0503020204020204" pitchFamily="34" charset="-122"/>
            </a:endParaRPr>
          </a:p>
        </p:txBody>
      </p:sp>
      <p:sp>
        <p:nvSpPr>
          <p:cNvPr id="11" name="椭圆 10"/>
          <p:cNvSpPr/>
          <p:nvPr/>
        </p:nvSpPr>
        <p:spPr>
          <a:xfrm>
            <a:off x="11408593"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900630"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2392665"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4785360" y="3620135"/>
            <a:ext cx="14122400" cy="7633335"/>
          </a:xfrm>
          <a:prstGeom prst="rect">
            <a:avLst/>
          </a:prstGeom>
          <a:noFill/>
          <a:ln>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anim calcmode="lin" valueType="num">
                                      <p:cBhvr>
                                        <p:cTn id="16" dur="500" fill="hold"/>
                                        <p:tgtEl>
                                          <p:spTgt spid="9"/>
                                        </p:tgtEl>
                                        <p:attrNameLst>
                                          <p:attrName>ppt_x</p:attrName>
                                        </p:attrNameLst>
                                      </p:cBhvr>
                                      <p:tavLst>
                                        <p:tav tm="0">
                                          <p:val>
                                            <p:strVal val="#ppt_x"/>
                                          </p:val>
                                        </p:tav>
                                        <p:tav tm="100000">
                                          <p:val>
                                            <p:strVal val="#ppt_x"/>
                                          </p:val>
                                        </p:tav>
                                      </p:tavLst>
                                    </p:anim>
                                    <p:anim calcmode="lin" valueType="num">
                                      <p:cBhvr>
                                        <p:cTn id="17" dur="500" fill="hold"/>
                                        <p:tgtEl>
                                          <p:spTgt spid="9"/>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4" grpId="0" bldLvl="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6267924" y="3403054"/>
            <a:ext cx="4518212" cy="29045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3329080" y="9081903"/>
            <a:ext cx="4518212" cy="29045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1"/>
          <p:cNvSpPr txBox="1"/>
          <p:nvPr/>
        </p:nvSpPr>
        <p:spPr>
          <a:xfrm>
            <a:off x="9185713" y="342019"/>
            <a:ext cx="5924550" cy="706755"/>
          </a:xfrm>
          <a:prstGeom prst="rect">
            <a:avLst/>
          </a:prstGeom>
          <a:noFill/>
        </p:spPr>
        <p:txBody>
          <a:bodyPr wrap="square" rtlCol="0">
            <a:spAutoFit/>
          </a:bodyPr>
          <a:lstStyle/>
          <a:p>
            <a:pPr algn="ctr"/>
            <a:r>
              <a:rPr lang="zh-CN" altLang="en-US" sz="4000" b="1" dirty="0">
                <a:latin typeface="微软雅黑" panose="020B0503020204020204" pitchFamily="34" charset="-122"/>
                <a:ea typeface="微软雅黑" panose="020B0503020204020204" pitchFamily="34" charset="-122"/>
              </a:rPr>
              <a:t>实现视图</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细</a:t>
            </a:r>
            <a:r>
              <a:rPr lang="zh-CN" altLang="en-US" sz="4000" b="1" dirty="0">
                <a:latin typeface="微软雅黑" panose="020B0503020204020204" pitchFamily="34" charset="-122"/>
                <a:ea typeface="微软雅黑" panose="020B0503020204020204" pitchFamily="34" charset="-122"/>
              </a:rPr>
              <a:t>粒度</a:t>
            </a:r>
            <a:endParaRPr lang="zh-CN" altLang="en-US" sz="4000" b="1" dirty="0">
              <a:latin typeface="微软雅黑" panose="020B0503020204020204" pitchFamily="34" charset="-122"/>
              <a:ea typeface="微软雅黑" panose="020B0503020204020204" pitchFamily="34" charset="-122"/>
            </a:endParaRPr>
          </a:p>
        </p:txBody>
      </p:sp>
      <p:sp>
        <p:nvSpPr>
          <p:cNvPr id="11" name="椭圆 10"/>
          <p:cNvSpPr/>
          <p:nvPr/>
        </p:nvSpPr>
        <p:spPr>
          <a:xfrm>
            <a:off x="11408593"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900630"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2392665"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4106545" y="4134485"/>
            <a:ext cx="15822295" cy="6852285"/>
          </a:xfrm>
          <a:prstGeom prst="rect">
            <a:avLst/>
          </a:prstGeom>
          <a:noFill/>
          <a:ln>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anim calcmode="lin" valueType="num">
                                      <p:cBhvr>
                                        <p:cTn id="16" dur="500" fill="hold"/>
                                        <p:tgtEl>
                                          <p:spTgt spid="9"/>
                                        </p:tgtEl>
                                        <p:attrNameLst>
                                          <p:attrName>ppt_x</p:attrName>
                                        </p:attrNameLst>
                                      </p:cBhvr>
                                      <p:tavLst>
                                        <p:tav tm="0">
                                          <p:val>
                                            <p:strVal val="#ppt_x"/>
                                          </p:val>
                                        </p:tav>
                                        <p:tav tm="100000">
                                          <p:val>
                                            <p:strVal val="#ppt_x"/>
                                          </p:val>
                                        </p:tav>
                                      </p:tavLst>
                                    </p:anim>
                                    <p:anim calcmode="lin" valueType="num">
                                      <p:cBhvr>
                                        <p:cTn id="17" dur="500" fill="hold"/>
                                        <p:tgtEl>
                                          <p:spTgt spid="9"/>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4" grpId="0" bldLvl="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740239" y="1941284"/>
            <a:ext cx="4518212" cy="29045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3633245" y="9406388"/>
            <a:ext cx="4518212" cy="29045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1"/>
          <p:cNvSpPr txBox="1"/>
          <p:nvPr/>
        </p:nvSpPr>
        <p:spPr>
          <a:xfrm>
            <a:off x="9185713" y="342019"/>
            <a:ext cx="5924550" cy="706755"/>
          </a:xfrm>
          <a:prstGeom prst="rect">
            <a:avLst/>
          </a:prstGeom>
          <a:noFill/>
        </p:spPr>
        <p:txBody>
          <a:bodyPr wrap="square" rtlCol="0">
            <a:spAutoFit/>
          </a:bodyPr>
          <a:lstStyle/>
          <a:p>
            <a:pPr algn="ctr"/>
            <a:r>
              <a:rPr lang="zh-CN" altLang="en-US" sz="4000" b="1" dirty="0">
                <a:latin typeface="微软雅黑" panose="020B0503020204020204" pitchFamily="34" charset="-122"/>
                <a:ea typeface="微软雅黑" panose="020B0503020204020204" pitchFamily="34" charset="-122"/>
              </a:rPr>
              <a:t>设计模型</a:t>
            </a:r>
            <a:r>
              <a:rPr lang="en-US" altLang="zh-CN" sz="4000" b="1" dirty="0">
                <a:latin typeface="微软雅黑" panose="020B0503020204020204" pitchFamily="34" charset="-122"/>
                <a:ea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rPr>
              <a:t>适配器模式</a:t>
            </a:r>
            <a:endParaRPr lang="zh-CN" altLang="en-US" sz="4000" b="1" dirty="0">
              <a:latin typeface="微软雅黑" panose="020B0503020204020204" pitchFamily="34" charset="-122"/>
              <a:ea typeface="微软雅黑" panose="020B0503020204020204" pitchFamily="34" charset="-122"/>
            </a:endParaRPr>
          </a:p>
        </p:txBody>
      </p:sp>
      <p:sp>
        <p:nvSpPr>
          <p:cNvPr id="11" name="椭圆 10"/>
          <p:cNvSpPr/>
          <p:nvPr/>
        </p:nvSpPr>
        <p:spPr>
          <a:xfrm>
            <a:off x="11408593"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900630"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2392665"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3"/>
          <p:cNvPicPr>
            <a:picLocks noChangeAspect="1"/>
          </p:cNvPicPr>
          <p:nvPr/>
        </p:nvPicPr>
        <p:blipFill>
          <a:blip r:embed="rId1"/>
          <a:stretch>
            <a:fillRect/>
          </a:stretch>
        </p:blipFill>
        <p:spPr>
          <a:xfrm>
            <a:off x="4671060" y="2741295"/>
            <a:ext cx="14693900" cy="8676640"/>
          </a:xfrm>
          <a:prstGeom prst="rect">
            <a:avLst/>
          </a:prstGeom>
          <a:noFill/>
          <a:ln w="12700" cmpd="sng">
            <a:solidFill>
              <a:schemeClr val="accent1">
                <a:shade val="50000"/>
              </a:schemeClr>
            </a:solidFill>
            <a:prstDash val="solid"/>
          </a:ln>
        </p:spPr>
      </p:pic>
      <p:pic>
        <p:nvPicPr>
          <p:cNvPr id="5" name="图片 2"/>
          <p:cNvPicPr>
            <a:picLocks noChangeAspect="1"/>
          </p:cNvPicPr>
          <p:nvPr/>
        </p:nvPicPr>
        <p:blipFill>
          <a:blip r:embed="rId2"/>
          <a:stretch>
            <a:fillRect/>
          </a:stretch>
        </p:blipFill>
        <p:spPr>
          <a:xfrm>
            <a:off x="4232275" y="2985135"/>
            <a:ext cx="15572105" cy="8188960"/>
          </a:xfrm>
          <a:prstGeom prst="rect">
            <a:avLst/>
          </a:prstGeom>
          <a:noFill/>
          <a:ln>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anim calcmode="lin" valueType="num">
                                      <p:cBhvr>
                                        <p:cTn id="16" dur="500" fill="hold"/>
                                        <p:tgtEl>
                                          <p:spTgt spid="9"/>
                                        </p:tgtEl>
                                        <p:attrNameLst>
                                          <p:attrName>ppt_x</p:attrName>
                                        </p:attrNameLst>
                                      </p:cBhvr>
                                      <p:tavLst>
                                        <p:tav tm="0">
                                          <p:val>
                                            <p:strVal val="#ppt_x"/>
                                          </p:val>
                                        </p:tav>
                                        <p:tav tm="100000">
                                          <p:val>
                                            <p:strVal val="#ppt_x"/>
                                          </p:val>
                                        </p:tav>
                                      </p:tavLst>
                                    </p:anim>
                                    <p:anim calcmode="lin" valueType="num">
                                      <p:cBhvr>
                                        <p:cTn id="17" dur="500" fill="hold"/>
                                        <p:tgtEl>
                                          <p:spTgt spid="9"/>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4" fill="hold" nodeType="clickEffect">
                                  <p:stCondLst>
                                    <p:cond delay="0"/>
                                  </p:stCondLst>
                                  <p:childTnLst>
                                    <p:animEffect transition="out" filter="wipe(down)">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4" grpId="0" bldLvl="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1"/>
          <p:cNvPicPr>
            <a:picLocks noChangeAspect="1"/>
          </p:cNvPicPr>
          <p:nvPr/>
        </p:nvPicPr>
        <p:blipFill>
          <a:blip r:embed="rId1"/>
          <a:stretch>
            <a:fillRect/>
          </a:stretch>
        </p:blipFill>
        <p:spPr>
          <a:xfrm>
            <a:off x="2875915" y="11837670"/>
            <a:ext cx="18632170" cy="23116540"/>
          </a:xfrm>
          <a:prstGeom prst="rect">
            <a:avLst/>
          </a:prstGeom>
        </p:spPr>
      </p:pic>
      <p:sp>
        <p:nvSpPr>
          <p:cNvPr id="3" name="矩形 2"/>
          <p:cNvSpPr/>
          <p:nvPr/>
        </p:nvSpPr>
        <p:spPr>
          <a:xfrm>
            <a:off x="2701925" y="579120"/>
            <a:ext cx="19345910" cy="193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6400" b="1" dirty="0">
                <a:latin typeface="微软雅黑" panose="020B0503020204020204" pitchFamily="34" charset="-122"/>
                <a:ea typeface="微软雅黑" panose="020B0503020204020204" pitchFamily="34" charset="-122"/>
                <a:sym typeface="+mn-ea"/>
              </a:rPr>
              <a:t>设计模型</a:t>
            </a:r>
            <a:r>
              <a:rPr lang="en-US" altLang="zh-CN" sz="6400" b="1" dirty="0">
                <a:latin typeface="微软雅黑" panose="020B0503020204020204" pitchFamily="34" charset="-122"/>
                <a:ea typeface="微软雅黑" panose="020B0503020204020204" pitchFamily="34" charset="-122"/>
                <a:sym typeface="+mn-ea"/>
              </a:rPr>
              <a:t>——</a:t>
            </a:r>
            <a:r>
              <a:rPr lang="zh-CN" altLang="en-US" sz="6400" b="1" dirty="0">
                <a:latin typeface="微软雅黑" panose="020B0503020204020204" pitchFamily="34" charset="-122"/>
                <a:ea typeface="微软雅黑" panose="020B0503020204020204" pitchFamily="34" charset="-122"/>
                <a:sym typeface="+mn-ea"/>
              </a:rPr>
              <a:t>外观</a:t>
            </a:r>
            <a:r>
              <a:rPr lang="zh-CN" altLang="en-US" sz="6400" b="1" dirty="0">
                <a:latin typeface="微软雅黑" panose="020B0503020204020204" pitchFamily="34" charset="-122"/>
                <a:ea typeface="微软雅黑" panose="020B0503020204020204" pitchFamily="34" charset="-122"/>
                <a:sym typeface="+mn-ea"/>
              </a:rPr>
              <a:t>模式</a:t>
            </a:r>
            <a:endParaRPr lang="zh-CN" altLang="en-US" sz="6400"/>
          </a:p>
        </p:txBody>
      </p:sp>
      <p:sp>
        <p:nvSpPr>
          <p:cNvPr id="6" name="矩形 5"/>
          <p:cNvSpPr/>
          <p:nvPr/>
        </p:nvSpPr>
        <p:spPr>
          <a:xfrm>
            <a:off x="-203200" y="-233680"/>
            <a:ext cx="2702560" cy="14386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7200"/>
          </a:p>
        </p:txBody>
      </p:sp>
      <p:pic>
        <p:nvPicPr>
          <p:cNvPr id="5" name="图片 4" descr="—Pngtree—graphic designing tablet mockup frame_5792826"/>
          <p:cNvPicPr>
            <a:picLocks noChangeAspect="1"/>
          </p:cNvPicPr>
          <p:nvPr/>
        </p:nvPicPr>
        <p:blipFill>
          <a:blip r:embed="rId2"/>
          <a:srcRect l="10985" t="24015" r="10398" b="23870"/>
          <a:stretch>
            <a:fillRect/>
          </a:stretch>
        </p:blipFill>
        <p:spPr>
          <a:xfrm>
            <a:off x="405130" y="-678815"/>
            <a:ext cx="22677120" cy="1507363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4294967295" end="4294967295"/>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xEl>
                                              <p:pRg st="4294967295" end="4294967295"/>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0" presetClass="path" presetSubtype="0" accel="50000" decel="50000" fill="hold" nodeType="withEffect">
                                  <p:stCondLst>
                                    <p:cond delay="0"/>
                                  </p:stCondLst>
                                  <p:childTnLst>
                                    <p:animMotion origin="layout" path="M 0.000000 0.000000 L -0.001302 -1.786528 " pathEditMode="relative" rAng="0" ptsTypes="">
                                      <p:cBhvr>
                                        <p:cTn id="14" dur="2000" fill="hold"/>
                                        <p:tgtEl>
                                          <p:spTgt spid="2"/>
                                        </p:tgtEl>
                                        <p:attrNameLst>
                                          <p:attrName>ppt_x</p:attrName>
                                          <p:attrName>ppt_y</p:attrName>
                                        </p:attrNameLst>
                                      </p:cBhvr>
                                      <p:rCtr x="0" y="-6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14319"/>
          <a:stretch>
            <a:fillRect/>
          </a:stretch>
        </p:blipFill>
        <p:spPr>
          <a:xfrm>
            <a:off x="11383766" y="0"/>
            <a:ext cx="13000234" cy="13716000"/>
          </a:xfrm>
          <a:prstGeom prst="rect">
            <a:avLst/>
          </a:prstGeom>
        </p:spPr>
      </p:pic>
      <p:grpSp>
        <p:nvGrpSpPr>
          <p:cNvPr id="3" name="组合 2"/>
          <p:cNvGrpSpPr/>
          <p:nvPr/>
        </p:nvGrpSpPr>
        <p:grpSpPr>
          <a:xfrm>
            <a:off x="12521897" y="1174664"/>
            <a:ext cx="10751058" cy="11366672"/>
            <a:chOff x="12521897" y="1174664"/>
            <a:chExt cx="10751058" cy="11366672"/>
          </a:xfrm>
        </p:grpSpPr>
        <p:sp>
          <p:nvSpPr>
            <p:cNvPr id="16" name="Rectangle 15"/>
            <p:cNvSpPr/>
            <p:nvPr/>
          </p:nvSpPr>
          <p:spPr>
            <a:xfrm>
              <a:off x="12521897" y="1174664"/>
              <a:ext cx="10751058" cy="11366672"/>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330609" y="4828409"/>
              <a:ext cx="7586661" cy="3954065"/>
            </a:xfrm>
            <a:prstGeom prst="rect">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4936797" y="5558927"/>
              <a:ext cx="6629456" cy="1783715"/>
            </a:xfrm>
            <a:prstGeom prst="rect">
              <a:avLst/>
            </a:prstGeom>
            <a:noFill/>
          </p:spPr>
          <p:txBody>
            <a:bodyPr wrap="square" rtlCol="0">
              <a:spAutoFit/>
            </a:bodyPr>
            <a:lstStyle/>
            <a:p>
              <a:pPr algn="ctr"/>
              <a:r>
                <a:rPr lang="en-US" sz="11000" spc="600" dirty="0">
                  <a:solidFill>
                    <a:schemeClr val="bg1"/>
                  </a:solidFill>
                  <a:latin typeface="Futura LT" panose="02000503000000000000" pitchFamily="2" charset="0"/>
                </a:rPr>
                <a:t>FOUR</a:t>
              </a:r>
              <a:endParaRPr lang="en-US" sz="11000" spc="600" dirty="0">
                <a:solidFill>
                  <a:schemeClr val="bg1"/>
                </a:solidFill>
                <a:latin typeface="Futura LT" panose="02000503000000000000" pitchFamily="2" charset="0"/>
              </a:endParaRPr>
            </a:p>
          </p:txBody>
        </p:sp>
        <p:sp>
          <p:nvSpPr>
            <p:cNvPr id="12" name="TextBox 11"/>
            <p:cNvSpPr txBox="1"/>
            <p:nvPr/>
          </p:nvSpPr>
          <p:spPr>
            <a:xfrm>
              <a:off x="15070207" y="7246363"/>
              <a:ext cx="6638597" cy="707886"/>
            </a:xfrm>
            <a:prstGeom prst="rect">
              <a:avLst/>
            </a:prstGeom>
            <a:noFill/>
          </p:spPr>
          <p:txBody>
            <a:bodyPr wrap="square" rtlCol="0">
              <a:spAutoFit/>
            </a:bodyPr>
            <a:lstStyle/>
            <a:p>
              <a:pPr algn="ctr"/>
              <a:r>
                <a:rPr lang="en-US" sz="4000" spc="2000" dirty="0">
                  <a:solidFill>
                    <a:schemeClr val="bg1"/>
                  </a:solidFill>
                  <a:latin typeface="Futura LT" panose="02000503000000000000" pitchFamily="2" charset="0"/>
                </a:rPr>
                <a:t>COLLECTION</a:t>
              </a:r>
              <a:endParaRPr lang="en-US" sz="4000" spc="2000" dirty="0">
                <a:solidFill>
                  <a:schemeClr val="bg1"/>
                </a:solidFill>
                <a:latin typeface="Futura LT" panose="02000503000000000000" pitchFamily="2" charset="0"/>
              </a:endParaRPr>
            </a:p>
          </p:txBody>
        </p:sp>
      </p:grpSp>
      <p:sp>
        <p:nvSpPr>
          <p:cNvPr id="14" name="TextBox 13"/>
          <p:cNvSpPr txBox="1"/>
          <p:nvPr/>
        </p:nvSpPr>
        <p:spPr>
          <a:xfrm>
            <a:off x="2493414" y="6374076"/>
            <a:ext cx="6005041" cy="5077460"/>
          </a:xfrm>
          <a:prstGeom prst="rect">
            <a:avLst/>
          </a:prstGeom>
          <a:noFill/>
        </p:spPr>
        <p:txBody>
          <a:bodyPr wrap="square" rtlCol="0">
            <a:spAutoFit/>
          </a:bodyPr>
          <a:lstStyle/>
          <a:p>
            <a:pPr algn="just">
              <a:lnSpc>
                <a:spcPct val="150000"/>
              </a:lnSpc>
            </a:pPr>
            <a:r>
              <a:rPr lang="en-US"/>
              <a:t>  罗马帝国崩溃的一个主要原因是，</a:t>
            </a:r>
            <a:r>
              <a:rPr lang="zh-CN" altLang="en-US"/>
              <a:t>罗马数字</a:t>
            </a:r>
            <a:r>
              <a:rPr lang="en-US"/>
              <a:t>没有0，他们没有有效的方法表示他们的C程序成功</a:t>
            </a:r>
            <a:r>
              <a:rPr lang="zh-CN" altLang="en-US"/>
              <a:t>地</a:t>
            </a:r>
            <a:r>
              <a:rPr lang="en-US"/>
              <a:t>终止。</a:t>
            </a:r>
            <a:endParaRPr lang="en-US"/>
          </a:p>
          <a:p>
            <a:pPr algn="just">
              <a:lnSpc>
                <a:spcPct val="150000"/>
              </a:lnSpc>
            </a:pPr>
            <a:endParaRPr lang="en-US"/>
          </a:p>
          <a:p>
            <a:pPr algn="just">
              <a:lnSpc>
                <a:spcPct val="150000"/>
              </a:lnSpc>
            </a:pPr>
            <a:r>
              <a:rPr lang="en-US"/>
              <a:t>——Robert Firth</a:t>
            </a:r>
            <a:endParaRPr lang="en-US"/>
          </a:p>
        </p:txBody>
      </p:sp>
      <p:cxnSp>
        <p:nvCxnSpPr>
          <p:cNvPr id="15" name="Straight Connector 14"/>
          <p:cNvCxnSpPr/>
          <p:nvPr/>
        </p:nvCxnSpPr>
        <p:spPr>
          <a:xfrm>
            <a:off x="3271307" y="5760731"/>
            <a:ext cx="43662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982287" y="4119128"/>
            <a:ext cx="4839795" cy="1353185"/>
          </a:xfrm>
          <a:prstGeom prst="rect">
            <a:avLst/>
          </a:prstGeom>
        </p:spPr>
        <p:txBody>
          <a:bodyPr wrap="square">
            <a:spAutoFit/>
          </a:bodyPr>
          <a:lstStyle/>
          <a:p>
            <a:pPr algn="ctr"/>
            <a:r>
              <a:rPr lang="zh-CN" altLang="en-US" sz="8200">
                <a:solidFill>
                  <a:prstClr val="black"/>
                </a:solidFill>
                <a:latin typeface="微软雅黑" panose="020B0503020204020204" pitchFamily="34" charset="-122"/>
                <a:ea typeface="微软雅黑" panose="020B0503020204020204" pitchFamily="34" charset="-122"/>
              </a:rPr>
              <a:t>算法设计 </a:t>
            </a:r>
            <a:endParaRPr lang="zh-CN" altLang="en-US" sz="82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11835" y="1536700"/>
            <a:ext cx="22288500" cy="11774170"/>
          </a:xfrm>
          <a:prstGeom prst="rect">
            <a:avLst/>
          </a:prstGeom>
        </p:spPr>
      </p:pic>
      <p:sp>
        <p:nvSpPr>
          <p:cNvPr id="54" name="TextBox 1"/>
          <p:cNvSpPr txBox="1"/>
          <p:nvPr/>
        </p:nvSpPr>
        <p:spPr>
          <a:xfrm>
            <a:off x="5782310" y="307975"/>
            <a:ext cx="12978765" cy="706755"/>
          </a:xfrm>
          <a:prstGeom prst="rect">
            <a:avLst/>
          </a:prstGeom>
          <a:noFill/>
        </p:spPr>
        <p:txBody>
          <a:bodyPr wrap="square" rtlCol="0">
            <a:spAutoFit/>
          </a:bodyPr>
          <a:p>
            <a:pPr algn="ctr"/>
            <a:r>
              <a:rPr lang="zh-CN" altLang="en-US" sz="4000" b="1" dirty="0">
                <a:solidFill>
                  <a:schemeClr val="accent3"/>
                </a:solidFill>
                <a:latin typeface="微软雅黑" panose="020B0503020204020204" pitchFamily="34" charset="-122"/>
                <a:ea typeface="微软雅黑" panose="020B0503020204020204" pitchFamily="34" charset="-122"/>
              </a:rPr>
              <a:t>核心算法设计</a:t>
            </a:r>
            <a:r>
              <a:rPr lang="en-US" altLang="zh-CN" sz="4000" b="1" dirty="0">
                <a:solidFill>
                  <a:schemeClr val="accent3"/>
                </a:solidFill>
                <a:latin typeface="微软雅黑" panose="020B0503020204020204" pitchFamily="34" charset="-122"/>
                <a:ea typeface="微软雅黑" panose="020B0503020204020204" pitchFamily="34" charset="-122"/>
              </a:rPr>
              <a:t>——</a:t>
            </a:r>
            <a:r>
              <a:rPr lang="zh-CN" altLang="en-US" sz="4000" b="1" dirty="0">
                <a:solidFill>
                  <a:schemeClr val="accent3"/>
                </a:solidFill>
                <a:latin typeface="微软雅黑" panose="020B0503020204020204" pitchFamily="34" charset="-122"/>
                <a:ea typeface="微软雅黑" panose="020B0503020204020204" pitchFamily="34" charset="-122"/>
              </a:rPr>
              <a:t>音频工作流</a:t>
            </a:r>
            <a:endParaRPr lang="zh-CN" altLang="en-US" sz="4000" b="1" dirty="0">
              <a:solidFill>
                <a:schemeClr val="accent3"/>
              </a:solidFill>
              <a:latin typeface="微软雅黑" panose="020B0503020204020204" pitchFamily="34" charset="-122"/>
              <a:ea typeface="微软雅黑" panose="020B0503020204020204" pitchFamily="34" charset="-122"/>
            </a:endParaRPr>
          </a:p>
        </p:txBody>
      </p:sp>
      <p:sp>
        <p:nvSpPr>
          <p:cNvPr id="55" name="椭圆 54"/>
          <p:cNvSpPr/>
          <p:nvPr/>
        </p:nvSpPr>
        <p:spPr>
          <a:xfrm>
            <a:off x="11408593" y="1301933"/>
            <a:ext cx="235131" cy="235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nvSpPr>
        <p:spPr>
          <a:xfrm>
            <a:off x="11900630" y="1301933"/>
            <a:ext cx="235131" cy="235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椭圆 56"/>
          <p:cNvSpPr/>
          <p:nvPr/>
        </p:nvSpPr>
        <p:spPr>
          <a:xfrm>
            <a:off x="12392665" y="1301933"/>
            <a:ext cx="235131" cy="235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anim calcmode="lin" valueType="num">
                                      <p:cBhvr>
                                        <p:cTn id="8" dur="500" fill="hold"/>
                                        <p:tgtEl>
                                          <p:spTgt spid="54"/>
                                        </p:tgtEl>
                                        <p:attrNameLst>
                                          <p:attrName>ppt_x</p:attrName>
                                        </p:attrNameLst>
                                      </p:cBhvr>
                                      <p:tavLst>
                                        <p:tav tm="0">
                                          <p:val>
                                            <p:strVal val="#ppt_x"/>
                                          </p:val>
                                        </p:tav>
                                        <p:tav tm="100000">
                                          <p:val>
                                            <p:strVal val="#ppt_x"/>
                                          </p:val>
                                        </p:tav>
                                      </p:tavLst>
                                    </p:anim>
                                    <p:anim calcmode="lin" valueType="num">
                                      <p:cBhvr>
                                        <p:cTn id="9" dur="500" fill="hold"/>
                                        <p:tgtEl>
                                          <p:spTgt spid="5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63600" y="1536700"/>
            <a:ext cx="23293070" cy="11288395"/>
          </a:xfrm>
          <a:prstGeom prst="rect">
            <a:avLst/>
          </a:prstGeom>
        </p:spPr>
      </p:pic>
      <p:sp>
        <p:nvSpPr>
          <p:cNvPr id="54" name="TextBox 1"/>
          <p:cNvSpPr txBox="1"/>
          <p:nvPr/>
        </p:nvSpPr>
        <p:spPr>
          <a:xfrm>
            <a:off x="5782310" y="307975"/>
            <a:ext cx="12978765" cy="706755"/>
          </a:xfrm>
          <a:prstGeom prst="rect">
            <a:avLst/>
          </a:prstGeom>
          <a:noFill/>
        </p:spPr>
        <p:txBody>
          <a:bodyPr wrap="square" rtlCol="0">
            <a:spAutoFit/>
          </a:bodyPr>
          <a:p>
            <a:pPr algn="ctr"/>
            <a:r>
              <a:rPr lang="zh-CN" altLang="en-US" sz="4000" b="1" dirty="0">
                <a:solidFill>
                  <a:schemeClr val="accent3"/>
                </a:solidFill>
                <a:latin typeface="微软雅黑" panose="020B0503020204020204" pitchFamily="34" charset="-122"/>
                <a:ea typeface="微软雅黑" panose="020B0503020204020204" pitchFamily="34" charset="-122"/>
              </a:rPr>
              <a:t>核心算法设计</a:t>
            </a:r>
            <a:r>
              <a:rPr lang="en-US" altLang="zh-CN" sz="4000" b="1" dirty="0">
                <a:solidFill>
                  <a:schemeClr val="accent3"/>
                </a:solidFill>
                <a:latin typeface="微软雅黑" panose="020B0503020204020204" pitchFamily="34" charset="-122"/>
                <a:ea typeface="微软雅黑" panose="020B0503020204020204" pitchFamily="34" charset="-122"/>
              </a:rPr>
              <a:t>——</a:t>
            </a:r>
            <a:r>
              <a:rPr lang="zh-CN" altLang="en-US" sz="4000" b="1" dirty="0">
                <a:solidFill>
                  <a:schemeClr val="accent3"/>
                </a:solidFill>
                <a:latin typeface="微软雅黑" panose="020B0503020204020204" pitchFamily="34" charset="-122"/>
                <a:ea typeface="微软雅黑" panose="020B0503020204020204" pitchFamily="34" charset="-122"/>
              </a:rPr>
              <a:t>效果器算法</a:t>
            </a:r>
            <a:endParaRPr lang="zh-CN" altLang="en-US" sz="4000" b="1" dirty="0">
              <a:solidFill>
                <a:schemeClr val="accent3"/>
              </a:solidFill>
              <a:latin typeface="微软雅黑" panose="020B0503020204020204" pitchFamily="34" charset="-122"/>
              <a:ea typeface="微软雅黑" panose="020B0503020204020204" pitchFamily="34" charset="-122"/>
            </a:endParaRPr>
          </a:p>
        </p:txBody>
      </p:sp>
      <p:sp>
        <p:nvSpPr>
          <p:cNvPr id="55" name="椭圆 54"/>
          <p:cNvSpPr/>
          <p:nvPr/>
        </p:nvSpPr>
        <p:spPr>
          <a:xfrm>
            <a:off x="11408593" y="1301933"/>
            <a:ext cx="235131" cy="235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nvSpPr>
        <p:spPr>
          <a:xfrm>
            <a:off x="11900630" y="1301933"/>
            <a:ext cx="235131" cy="235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椭圆 56"/>
          <p:cNvSpPr/>
          <p:nvPr/>
        </p:nvSpPr>
        <p:spPr>
          <a:xfrm>
            <a:off x="12392665" y="1301933"/>
            <a:ext cx="235131" cy="235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anim calcmode="lin" valueType="num">
                                      <p:cBhvr>
                                        <p:cTn id="8" dur="500" fill="hold"/>
                                        <p:tgtEl>
                                          <p:spTgt spid="54"/>
                                        </p:tgtEl>
                                        <p:attrNameLst>
                                          <p:attrName>ppt_x</p:attrName>
                                        </p:attrNameLst>
                                      </p:cBhvr>
                                      <p:tavLst>
                                        <p:tav tm="0">
                                          <p:val>
                                            <p:strVal val="#ppt_x"/>
                                          </p:val>
                                        </p:tav>
                                        <p:tav tm="100000">
                                          <p:val>
                                            <p:strVal val="#ppt_x"/>
                                          </p:val>
                                        </p:tav>
                                      </p:tavLst>
                                    </p:anim>
                                    <p:anim calcmode="lin" valueType="num">
                                      <p:cBhvr>
                                        <p:cTn id="9" dur="500" fill="hold"/>
                                        <p:tgtEl>
                                          <p:spTgt spid="5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6177280" y="2652395"/>
            <a:ext cx="11681993" cy="3506307"/>
            <a:chOff x="3366" y="6192"/>
            <a:chExt cx="30796" cy="9112"/>
          </a:xfrm>
        </p:grpSpPr>
        <p:grpSp>
          <p:nvGrpSpPr>
            <p:cNvPr id="6" name="组合 5"/>
            <p:cNvGrpSpPr/>
            <p:nvPr/>
          </p:nvGrpSpPr>
          <p:grpSpPr>
            <a:xfrm>
              <a:off x="11116" y="7141"/>
              <a:ext cx="7800" cy="3689"/>
              <a:chOff x="13510" y="7140"/>
              <a:chExt cx="7800" cy="3689"/>
            </a:xfrm>
            <a:effectLst>
              <a:outerShdw blurRad="76200" dir="13500000" sy="23000" kx="1200000" algn="br" rotWithShape="0">
                <a:prstClr val="black">
                  <a:alpha val="20000"/>
                </a:prstClr>
              </a:outerShdw>
            </a:effectLst>
          </p:grpSpPr>
          <p:sp>
            <p:nvSpPr>
              <p:cNvPr id="4" name="剪去同侧角的矩形 3"/>
              <p:cNvSpPr/>
              <p:nvPr/>
            </p:nvSpPr>
            <p:spPr>
              <a:xfrm rot="5400000">
                <a:off x="15322" y="5327"/>
                <a:ext cx="3689" cy="7314"/>
              </a:xfrm>
              <a:prstGeom prst="snip2SameRect">
                <a:avLst/>
              </a:prstGeom>
              <a:solidFill>
                <a:srgbClr val="FFC000"/>
              </a:solidFill>
              <a:effectLst/>
              <a:scene3d>
                <a:camera prst="orthographicFront"/>
                <a:lightRig rig="threePt" dir="t"/>
              </a:scene3d>
              <a:sp3d extrusionH="63500">
                <a:extrusionClr>
                  <a:srgbClr val="FF4D4D"/>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3806" y="8069"/>
                <a:ext cx="7504" cy="1677"/>
              </a:xfrm>
              <a:prstGeom prst="rect">
                <a:avLst/>
              </a:prstGeom>
              <a:noFill/>
            </p:spPr>
            <p:txBody>
              <a:bodyPr wrap="square" rtlCol="0">
                <a:spAutoFit/>
              </a:bodyPr>
              <a:p>
                <a:r>
                  <a:rPr lang="en-US" altLang="zh-CN">
                    <a:sym typeface="+mn-ea"/>
                  </a:rPr>
                  <a:t>PESNQ</a:t>
                </a:r>
                <a:endParaRPr lang="en-US" altLang="zh-CN"/>
              </a:p>
            </p:txBody>
          </p:sp>
        </p:grpSp>
        <p:sp>
          <p:nvSpPr>
            <p:cNvPr id="23" name="右箭头 22"/>
            <p:cNvSpPr/>
            <p:nvPr/>
          </p:nvSpPr>
          <p:spPr>
            <a:xfrm>
              <a:off x="9106" y="8578"/>
              <a:ext cx="1464" cy="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0" name="图片 29"/>
            <p:cNvPicPr>
              <a:picLocks noChangeAspect="1"/>
            </p:cNvPicPr>
            <p:nvPr/>
          </p:nvPicPr>
          <p:blipFill>
            <a:blip r:embed="rId1"/>
            <a:srcRect l="6929" r="16326"/>
            <a:stretch>
              <a:fillRect/>
            </a:stretch>
          </p:blipFill>
          <p:spPr>
            <a:xfrm>
              <a:off x="3366" y="7141"/>
              <a:ext cx="5058" cy="3790"/>
            </a:xfrm>
            <a:prstGeom prst="rect">
              <a:avLst/>
            </a:prstGeom>
            <a:ln>
              <a:solidFill>
                <a:schemeClr val="accent1"/>
              </a:solidFill>
            </a:ln>
          </p:spPr>
        </p:pic>
        <p:grpSp>
          <p:nvGrpSpPr>
            <p:cNvPr id="38" name="组合 37"/>
            <p:cNvGrpSpPr/>
            <p:nvPr/>
          </p:nvGrpSpPr>
          <p:grpSpPr>
            <a:xfrm>
              <a:off x="18420" y="6192"/>
              <a:ext cx="15742" cy="9112"/>
              <a:chOff x="18420" y="6192"/>
              <a:chExt cx="15742" cy="9112"/>
            </a:xfrm>
          </p:grpSpPr>
          <p:cxnSp>
            <p:nvCxnSpPr>
              <p:cNvPr id="7" name="直接连接符 6"/>
              <p:cNvCxnSpPr/>
              <p:nvPr/>
            </p:nvCxnSpPr>
            <p:spPr>
              <a:xfrm>
                <a:off x="20235" y="6240"/>
                <a:ext cx="975" cy="3"/>
              </a:xfrm>
              <a:prstGeom prst="line">
                <a:avLst/>
              </a:prstGeom>
              <a:ln w="38100"/>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1210" y="12792"/>
                <a:ext cx="975" cy="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0234" y="6211"/>
                <a:ext cx="1008" cy="65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1210" y="6203"/>
                <a:ext cx="1008" cy="65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8420" y="6192"/>
                <a:ext cx="1896" cy="15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430" y="10218"/>
                <a:ext cx="2846" cy="255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27908" y="8602"/>
                <a:ext cx="816" cy="816"/>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cxnSp>
            <p:nvCxnSpPr>
              <p:cNvPr id="21" name="直接连接符 20"/>
              <p:cNvCxnSpPr/>
              <p:nvPr/>
            </p:nvCxnSpPr>
            <p:spPr>
              <a:xfrm>
                <a:off x="21293" y="6243"/>
                <a:ext cx="6939" cy="24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2185" y="9362"/>
                <a:ext cx="6270" cy="344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19662" y="13627"/>
                <a:ext cx="4778" cy="1677"/>
              </a:xfrm>
              <a:prstGeom prst="rect">
                <a:avLst/>
              </a:prstGeom>
              <a:noFill/>
            </p:spPr>
            <p:txBody>
              <a:bodyPr wrap="square" rtlCol="0">
                <a:spAutoFit/>
              </a:bodyPr>
              <a:p>
                <a:r>
                  <a:rPr lang="en-US" altLang="zh-CN"/>
                  <a:t>20 * 1</a:t>
                </a:r>
                <a:endParaRPr lang="en-US" altLang="zh-CN"/>
              </a:p>
            </p:txBody>
          </p:sp>
          <p:sp>
            <p:nvSpPr>
              <p:cNvPr id="35" name="文本框 34"/>
              <p:cNvSpPr txBox="1"/>
              <p:nvPr/>
            </p:nvSpPr>
            <p:spPr>
              <a:xfrm>
                <a:off x="25335" y="11529"/>
                <a:ext cx="8827" cy="1677"/>
              </a:xfrm>
              <a:prstGeom prst="rect">
                <a:avLst/>
              </a:prstGeom>
              <a:noFill/>
            </p:spPr>
            <p:txBody>
              <a:bodyPr wrap="square" rtlCol="0">
                <a:spAutoFit/>
              </a:bodyPr>
              <a:p>
                <a:r>
                  <a:rPr lang="en-US" altLang="zh-CN"/>
                  <a:t>1</a:t>
                </a:r>
                <a:r>
                  <a:rPr lang="zh-CN" altLang="en-US"/>
                  <a:t>（</a:t>
                </a:r>
                <a:r>
                  <a:rPr lang="en-US" altLang="zh-CN"/>
                  <a:t>final score</a:t>
                </a:r>
                <a:r>
                  <a:rPr lang="zh-CN" altLang="en-US"/>
                  <a:t>）</a:t>
                </a:r>
                <a:endParaRPr lang="zh-CN" altLang="en-US"/>
              </a:p>
            </p:txBody>
          </p:sp>
          <p:cxnSp>
            <p:nvCxnSpPr>
              <p:cNvPr id="37" name="直接连接符 36"/>
              <p:cNvCxnSpPr/>
              <p:nvPr/>
            </p:nvCxnSpPr>
            <p:spPr>
              <a:xfrm>
                <a:off x="18429" y="7701"/>
                <a:ext cx="1" cy="252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54" name="TextBox 1"/>
          <p:cNvSpPr txBox="1"/>
          <p:nvPr/>
        </p:nvSpPr>
        <p:spPr>
          <a:xfrm>
            <a:off x="5782310" y="307975"/>
            <a:ext cx="12978765" cy="706755"/>
          </a:xfrm>
          <a:prstGeom prst="rect">
            <a:avLst/>
          </a:prstGeom>
          <a:noFill/>
        </p:spPr>
        <p:txBody>
          <a:bodyPr wrap="square" rtlCol="0">
            <a:spAutoFit/>
          </a:bodyPr>
          <a:p>
            <a:pPr algn="ctr"/>
            <a:r>
              <a:rPr lang="zh-CN" altLang="en-US" sz="4000" b="1" dirty="0">
                <a:solidFill>
                  <a:schemeClr val="accent3"/>
                </a:solidFill>
                <a:latin typeface="微软雅黑" panose="020B0503020204020204" pitchFamily="34" charset="-122"/>
                <a:ea typeface="微软雅黑" panose="020B0503020204020204" pitchFamily="34" charset="-122"/>
              </a:rPr>
              <a:t>核心算法设计</a:t>
            </a:r>
            <a:r>
              <a:rPr lang="en-US" altLang="zh-CN" sz="4000" b="1" dirty="0">
                <a:solidFill>
                  <a:schemeClr val="accent3"/>
                </a:solidFill>
                <a:latin typeface="微软雅黑" panose="020B0503020204020204" pitchFamily="34" charset="-122"/>
                <a:ea typeface="微软雅黑" panose="020B0503020204020204" pitchFamily="34" charset="-122"/>
              </a:rPr>
              <a:t>——</a:t>
            </a:r>
            <a:r>
              <a:rPr lang="zh-CN" altLang="en-US" sz="4000" b="1" dirty="0">
                <a:solidFill>
                  <a:schemeClr val="accent3"/>
                </a:solidFill>
                <a:latin typeface="微软雅黑" panose="020B0503020204020204" pitchFamily="34" charset="-122"/>
                <a:ea typeface="微软雅黑" panose="020B0503020204020204" pitchFamily="34" charset="-122"/>
              </a:rPr>
              <a:t>基于感知质量评估的</a:t>
            </a:r>
            <a:r>
              <a:rPr lang="en-US" altLang="zh-CN" sz="4000" b="1" dirty="0">
                <a:solidFill>
                  <a:schemeClr val="accent3"/>
                </a:solidFill>
                <a:latin typeface="微软雅黑" panose="020B0503020204020204" pitchFamily="34" charset="-122"/>
                <a:ea typeface="微软雅黑" panose="020B0503020204020204" pitchFamily="34" charset="-122"/>
              </a:rPr>
              <a:t>AI</a:t>
            </a:r>
            <a:r>
              <a:rPr lang="zh-CN" altLang="en-US" sz="4000" b="1" dirty="0">
                <a:solidFill>
                  <a:schemeClr val="accent3"/>
                </a:solidFill>
                <a:latin typeface="微软雅黑" panose="020B0503020204020204" pitchFamily="34" charset="-122"/>
                <a:ea typeface="微软雅黑" panose="020B0503020204020204" pitchFamily="34" charset="-122"/>
              </a:rPr>
              <a:t>模块</a:t>
            </a:r>
            <a:endParaRPr lang="zh-CN" altLang="en-US" sz="4000" b="1" dirty="0">
              <a:solidFill>
                <a:schemeClr val="accent3"/>
              </a:solidFill>
              <a:latin typeface="微软雅黑" panose="020B0503020204020204" pitchFamily="34" charset="-122"/>
              <a:ea typeface="微软雅黑" panose="020B0503020204020204" pitchFamily="34" charset="-122"/>
            </a:endParaRPr>
          </a:p>
        </p:txBody>
      </p:sp>
      <p:sp>
        <p:nvSpPr>
          <p:cNvPr id="55" name="椭圆 54"/>
          <p:cNvSpPr/>
          <p:nvPr/>
        </p:nvSpPr>
        <p:spPr>
          <a:xfrm>
            <a:off x="11408593" y="1301933"/>
            <a:ext cx="235131" cy="235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nvSpPr>
        <p:spPr>
          <a:xfrm>
            <a:off x="11900630" y="1301933"/>
            <a:ext cx="235131" cy="235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椭圆 56"/>
          <p:cNvSpPr/>
          <p:nvPr/>
        </p:nvSpPr>
        <p:spPr>
          <a:xfrm>
            <a:off x="12392665" y="1301933"/>
            <a:ext cx="235131" cy="235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2"/>
          <a:stretch>
            <a:fillRect/>
          </a:stretch>
        </p:blipFill>
        <p:spPr>
          <a:xfrm>
            <a:off x="5316220" y="6863715"/>
            <a:ext cx="14455775" cy="5799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anim calcmode="lin" valueType="num">
                                      <p:cBhvr>
                                        <p:cTn id="8" dur="500" fill="hold"/>
                                        <p:tgtEl>
                                          <p:spTgt spid="54"/>
                                        </p:tgtEl>
                                        <p:attrNameLst>
                                          <p:attrName>ppt_x</p:attrName>
                                        </p:attrNameLst>
                                      </p:cBhvr>
                                      <p:tavLst>
                                        <p:tav tm="0">
                                          <p:val>
                                            <p:strVal val="#ppt_x"/>
                                          </p:val>
                                        </p:tav>
                                        <p:tav tm="100000">
                                          <p:val>
                                            <p:strVal val="#ppt_x"/>
                                          </p:val>
                                        </p:tav>
                                      </p:tavLst>
                                    </p:anim>
                                    <p:anim calcmode="lin" valueType="num">
                                      <p:cBhvr>
                                        <p:cTn id="9" dur="500" fill="hold"/>
                                        <p:tgtEl>
                                          <p:spTgt spid="5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par>
                                <p:cTn id="14" presetID="22" presetClass="entr" presetSubtype="8"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14319"/>
          <a:stretch>
            <a:fillRect/>
          </a:stretch>
        </p:blipFill>
        <p:spPr>
          <a:xfrm>
            <a:off x="11383766" y="0"/>
            <a:ext cx="13000234" cy="13716000"/>
          </a:xfrm>
          <a:prstGeom prst="rect">
            <a:avLst/>
          </a:prstGeom>
        </p:spPr>
      </p:pic>
      <p:grpSp>
        <p:nvGrpSpPr>
          <p:cNvPr id="3" name="组合 2"/>
          <p:cNvGrpSpPr/>
          <p:nvPr/>
        </p:nvGrpSpPr>
        <p:grpSpPr>
          <a:xfrm>
            <a:off x="12521897" y="1174664"/>
            <a:ext cx="10751058" cy="11366672"/>
            <a:chOff x="12521897" y="1174664"/>
            <a:chExt cx="10751058" cy="11366672"/>
          </a:xfrm>
        </p:grpSpPr>
        <p:sp>
          <p:nvSpPr>
            <p:cNvPr id="16" name="Rectangle 15"/>
            <p:cNvSpPr/>
            <p:nvPr/>
          </p:nvSpPr>
          <p:spPr>
            <a:xfrm>
              <a:off x="12521897" y="1174664"/>
              <a:ext cx="10751058" cy="11366672"/>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330609" y="4828409"/>
              <a:ext cx="7586661" cy="3954065"/>
            </a:xfrm>
            <a:prstGeom prst="rect">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4936797" y="5558927"/>
              <a:ext cx="6629456" cy="1783715"/>
            </a:xfrm>
            <a:prstGeom prst="rect">
              <a:avLst/>
            </a:prstGeom>
            <a:noFill/>
          </p:spPr>
          <p:txBody>
            <a:bodyPr wrap="square" rtlCol="0">
              <a:spAutoFit/>
            </a:bodyPr>
            <a:lstStyle/>
            <a:p>
              <a:pPr algn="ctr"/>
              <a:r>
                <a:rPr lang="en-US" sz="11000" spc="600" dirty="0">
                  <a:solidFill>
                    <a:schemeClr val="bg1"/>
                  </a:solidFill>
                  <a:latin typeface="Futura LT" panose="02000503000000000000" pitchFamily="2" charset="0"/>
                </a:rPr>
                <a:t>FIVE</a:t>
              </a:r>
              <a:endParaRPr lang="en-US" sz="11000" spc="600" dirty="0">
                <a:solidFill>
                  <a:schemeClr val="bg1"/>
                </a:solidFill>
                <a:latin typeface="Futura LT" panose="02000503000000000000" pitchFamily="2" charset="0"/>
              </a:endParaRPr>
            </a:p>
          </p:txBody>
        </p:sp>
        <p:sp>
          <p:nvSpPr>
            <p:cNvPr id="12" name="TextBox 11"/>
            <p:cNvSpPr txBox="1"/>
            <p:nvPr/>
          </p:nvSpPr>
          <p:spPr>
            <a:xfrm>
              <a:off x="15070207" y="7246363"/>
              <a:ext cx="6638597" cy="707886"/>
            </a:xfrm>
            <a:prstGeom prst="rect">
              <a:avLst/>
            </a:prstGeom>
            <a:noFill/>
          </p:spPr>
          <p:txBody>
            <a:bodyPr wrap="square" rtlCol="0">
              <a:spAutoFit/>
            </a:bodyPr>
            <a:lstStyle/>
            <a:p>
              <a:pPr algn="ctr"/>
              <a:r>
                <a:rPr lang="en-US" sz="4000" spc="2000" dirty="0">
                  <a:solidFill>
                    <a:schemeClr val="bg1"/>
                  </a:solidFill>
                  <a:latin typeface="Futura LT" panose="02000503000000000000" pitchFamily="2" charset="0"/>
                </a:rPr>
                <a:t>COLLECTION</a:t>
              </a:r>
              <a:endParaRPr lang="en-US" sz="4000" spc="2000" dirty="0">
                <a:solidFill>
                  <a:schemeClr val="bg1"/>
                </a:solidFill>
                <a:latin typeface="Futura LT" panose="02000503000000000000" pitchFamily="2" charset="0"/>
              </a:endParaRPr>
            </a:p>
          </p:txBody>
        </p:sp>
      </p:grpSp>
      <p:sp>
        <p:nvSpPr>
          <p:cNvPr id="14" name="TextBox 13"/>
          <p:cNvSpPr txBox="1"/>
          <p:nvPr/>
        </p:nvSpPr>
        <p:spPr>
          <a:xfrm>
            <a:off x="2493414" y="6374076"/>
            <a:ext cx="6005041" cy="5077460"/>
          </a:xfrm>
          <a:prstGeom prst="rect">
            <a:avLst/>
          </a:prstGeom>
          <a:noFill/>
        </p:spPr>
        <p:txBody>
          <a:bodyPr wrap="square" rtlCol="0">
            <a:spAutoFit/>
          </a:bodyPr>
          <a:lstStyle/>
          <a:p>
            <a:pPr algn="just">
              <a:lnSpc>
                <a:spcPct val="150000"/>
              </a:lnSpc>
            </a:pPr>
            <a:r>
              <a:rPr lang="en-US"/>
              <a:t>最初的90%的代码用去了最初90%的开发时间。余下的10%的代码用掉另外90%的开发时间。</a:t>
            </a:r>
            <a:endParaRPr lang="en-US"/>
          </a:p>
          <a:p>
            <a:pPr algn="just">
              <a:lnSpc>
                <a:spcPct val="150000"/>
              </a:lnSpc>
            </a:pPr>
            <a:endParaRPr lang="en-US"/>
          </a:p>
          <a:p>
            <a:pPr algn="just">
              <a:lnSpc>
                <a:spcPct val="150000"/>
              </a:lnSpc>
            </a:pPr>
            <a:r>
              <a:rPr lang="en-US"/>
              <a:t>——Tom Cargill</a:t>
            </a:r>
            <a:endParaRPr lang="en-US"/>
          </a:p>
        </p:txBody>
      </p:sp>
      <p:cxnSp>
        <p:nvCxnSpPr>
          <p:cNvPr id="15" name="Straight Connector 14"/>
          <p:cNvCxnSpPr/>
          <p:nvPr/>
        </p:nvCxnSpPr>
        <p:spPr>
          <a:xfrm>
            <a:off x="3271307" y="5760731"/>
            <a:ext cx="43662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982287" y="4119128"/>
            <a:ext cx="4839795" cy="1353185"/>
          </a:xfrm>
          <a:prstGeom prst="rect">
            <a:avLst/>
          </a:prstGeom>
        </p:spPr>
        <p:txBody>
          <a:bodyPr wrap="square">
            <a:spAutoFit/>
          </a:bodyPr>
          <a:lstStyle/>
          <a:p>
            <a:pPr algn="ctr"/>
            <a:r>
              <a:rPr lang="zh-CN" altLang="en-US" sz="8200">
                <a:solidFill>
                  <a:prstClr val="black"/>
                </a:solidFill>
                <a:latin typeface="微软雅黑" panose="020B0503020204020204" pitchFamily="34" charset="-122"/>
                <a:ea typeface="微软雅黑" panose="020B0503020204020204" pitchFamily="34" charset="-122"/>
              </a:rPr>
              <a:t>创新点</a:t>
            </a:r>
            <a:endParaRPr lang="zh-CN" altLang="en-US" sz="82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14319"/>
          <a:stretch>
            <a:fillRect/>
          </a:stretch>
        </p:blipFill>
        <p:spPr>
          <a:xfrm>
            <a:off x="11383766" y="0"/>
            <a:ext cx="13000234" cy="13716000"/>
          </a:xfrm>
          <a:prstGeom prst="rect">
            <a:avLst/>
          </a:prstGeom>
        </p:spPr>
      </p:pic>
      <p:grpSp>
        <p:nvGrpSpPr>
          <p:cNvPr id="3" name="组合 2"/>
          <p:cNvGrpSpPr/>
          <p:nvPr/>
        </p:nvGrpSpPr>
        <p:grpSpPr>
          <a:xfrm>
            <a:off x="12521897" y="1174664"/>
            <a:ext cx="10751058" cy="11366672"/>
            <a:chOff x="12521897" y="1174664"/>
            <a:chExt cx="10751058" cy="11366672"/>
          </a:xfrm>
        </p:grpSpPr>
        <p:sp>
          <p:nvSpPr>
            <p:cNvPr id="16" name="Rectangle 15"/>
            <p:cNvSpPr/>
            <p:nvPr/>
          </p:nvSpPr>
          <p:spPr>
            <a:xfrm>
              <a:off x="12521897" y="1174664"/>
              <a:ext cx="10751058" cy="11366672"/>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330609" y="4828409"/>
              <a:ext cx="7586661" cy="3954065"/>
            </a:xfrm>
            <a:prstGeom prst="rect">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4936797" y="5558927"/>
              <a:ext cx="6629456" cy="1785104"/>
            </a:xfrm>
            <a:prstGeom prst="rect">
              <a:avLst/>
            </a:prstGeom>
            <a:noFill/>
          </p:spPr>
          <p:txBody>
            <a:bodyPr wrap="square" rtlCol="0">
              <a:spAutoFit/>
            </a:bodyPr>
            <a:lstStyle/>
            <a:p>
              <a:pPr algn="ctr"/>
              <a:r>
                <a:rPr lang="en-US" sz="11000" spc="600" dirty="0">
                  <a:solidFill>
                    <a:schemeClr val="bg1"/>
                  </a:solidFill>
                  <a:latin typeface="Futura LT" panose="02000503000000000000" pitchFamily="2" charset="0"/>
                </a:rPr>
                <a:t>ONE</a:t>
              </a:r>
              <a:endParaRPr lang="en-US" sz="11000" spc="600" dirty="0">
                <a:solidFill>
                  <a:schemeClr val="bg1"/>
                </a:solidFill>
                <a:latin typeface="Futura LT" panose="02000503000000000000" pitchFamily="2" charset="0"/>
              </a:endParaRPr>
            </a:p>
          </p:txBody>
        </p:sp>
        <p:sp>
          <p:nvSpPr>
            <p:cNvPr id="12" name="TextBox 11"/>
            <p:cNvSpPr txBox="1"/>
            <p:nvPr/>
          </p:nvSpPr>
          <p:spPr>
            <a:xfrm>
              <a:off x="15070207" y="7246363"/>
              <a:ext cx="6638597" cy="707886"/>
            </a:xfrm>
            <a:prstGeom prst="rect">
              <a:avLst/>
            </a:prstGeom>
            <a:noFill/>
          </p:spPr>
          <p:txBody>
            <a:bodyPr wrap="square" rtlCol="0">
              <a:spAutoFit/>
            </a:bodyPr>
            <a:lstStyle/>
            <a:p>
              <a:pPr algn="ctr"/>
              <a:r>
                <a:rPr lang="en-US" sz="4000" spc="2000" dirty="0">
                  <a:solidFill>
                    <a:schemeClr val="bg1"/>
                  </a:solidFill>
                  <a:latin typeface="Futura LT" panose="02000503000000000000" pitchFamily="2" charset="0"/>
                </a:rPr>
                <a:t>COLLECTION</a:t>
              </a:r>
              <a:endParaRPr lang="en-US" sz="4000" spc="2000" dirty="0">
                <a:solidFill>
                  <a:schemeClr val="bg1"/>
                </a:solidFill>
                <a:latin typeface="Futura LT" panose="02000503000000000000" pitchFamily="2" charset="0"/>
              </a:endParaRPr>
            </a:p>
          </p:txBody>
        </p:sp>
      </p:grpSp>
      <p:sp>
        <p:nvSpPr>
          <p:cNvPr id="14" name="TextBox 13"/>
          <p:cNvSpPr txBox="1"/>
          <p:nvPr/>
        </p:nvSpPr>
        <p:spPr>
          <a:xfrm>
            <a:off x="2493414" y="6374076"/>
            <a:ext cx="6005041" cy="3415030"/>
          </a:xfrm>
          <a:prstGeom prst="rect">
            <a:avLst/>
          </a:prstGeom>
          <a:noFill/>
        </p:spPr>
        <p:txBody>
          <a:bodyPr wrap="square" rtlCol="0">
            <a:spAutoFit/>
          </a:bodyPr>
          <a:lstStyle/>
          <a:p>
            <a:pPr algn="just">
              <a:lnSpc>
                <a:spcPct val="150000"/>
              </a:lnSpc>
            </a:pPr>
            <a:r>
              <a:rPr lang="en-US"/>
              <a:t>软件就像午餐一样，不要钱的总比收钱的好吃。</a:t>
            </a:r>
            <a:endParaRPr lang="en-US"/>
          </a:p>
          <a:p>
            <a:pPr algn="just">
              <a:lnSpc>
                <a:spcPct val="150000"/>
              </a:lnSpc>
            </a:pPr>
            <a:endParaRPr lang="en-US"/>
          </a:p>
          <a:p>
            <a:pPr algn="just">
              <a:lnSpc>
                <a:spcPct val="150000"/>
              </a:lnSpc>
            </a:pPr>
            <a:r>
              <a:rPr lang="en-US"/>
              <a:t>——Linux</a:t>
            </a:r>
            <a:r>
              <a:rPr lang="zh-CN" altLang="en-US"/>
              <a:t>之父托瓦尔兹</a:t>
            </a:r>
            <a:endParaRPr lang="zh-CN" altLang="en-US"/>
          </a:p>
        </p:txBody>
      </p:sp>
      <p:cxnSp>
        <p:nvCxnSpPr>
          <p:cNvPr id="15" name="Straight Connector 14"/>
          <p:cNvCxnSpPr/>
          <p:nvPr/>
        </p:nvCxnSpPr>
        <p:spPr>
          <a:xfrm>
            <a:off x="3271307" y="5760731"/>
            <a:ext cx="43662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183765" y="4205605"/>
            <a:ext cx="6625590" cy="1353185"/>
          </a:xfrm>
          <a:prstGeom prst="rect">
            <a:avLst/>
          </a:prstGeom>
        </p:spPr>
        <p:txBody>
          <a:bodyPr wrap="square">
            <a:spAutoFit/>
          </a:bodyPr>
          <a:lstStyle/>
          <a:p>
            <a:pPr algn="ctr"/>
            <a:r>
              <a:rPr lang="zh-CN" altLang="en-US" sz="8200" dirty="0">
                <a:solidFill>
                  <a:prstClr val="black"/>
                </a:solidFill>
                <a:latin typeface="微软雅黑" panose="020B0503020204020204" pitchFamily="34" charset="-122"/>
                <a:ea typeface="微软雅黑" panose="020B0503020204020204" pitchFamily="34" charset="-122"/>
              </a:rPr>
              <a:t>项目验收测试</a:t>
            </a:r>
            <a:endParaRPr lang="zh-CN" altLang="en-US" sz="82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饼形 41"/>
          <p:cNvSpPr/>
          <p:nvPr/>
        </p:nvSpPr>
        <p:spPr>
          <a:xfrm>
            <a:off x="3137989" y="5650517"/>
            <a:ext cx="3840426" cy="3840426"/>
          </a:xfrm>
          <a:prstGeom prst="pie">
            <a:avLst>
              <a:gd name="adj1" fmla="val 1151374"/>
              <a:gd name="adj2" fmla="val 1806846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tx1"/>
              </a:solidFill>
            </a:endParaRPr>
          </a:p>
        </p:txBody>
      </p:sp>
      <p:sp>
        <p:nvSpPr>
          <p:cNvPr id="43" name="饼形 42"/>
          <p:cNvSpPr/>
          <p:nvPr/>
        </p:nvSpPr>
        <p:spPr>
          <a:xfrm>
            <a:off x="1949877" y="3730303"/>
            <a:ext cx="7296810" cy="7296810"/>
          </a:xfrm>
          <a:prstGeom prst="pie">
            <a:avLst>
              <a:gd name="adj1" fmla="val 17980850"/>
              <a:gd name="adj2" fmla="val 12835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tx1"/>
              </a:solidFill>
            </a:endParaRPr>
          </a:p>
        </p:txBody>
      </p:sp>
      <p:sp>
        <p:nvSpPr>
          <p:cNvPr id="44" name="TextBox 43"/>
          <p:cNvSpPr txBox="1"/>
          <p:nvPr/>
        </p:nvSpPr>
        <p:spPr>
          <a:xfrm>
            <a:off x="2184308" y="9428886"/>
            <a:ext cx="1579880" cy="1240155"/>
          </a:xfrm>
          <a:prstGeom prst="rect">
            <a:avLst/>
          </a:prstGeom>
          <a:noFill/>
        </p:spPr>
        <p:txBody>
          <a:bodyPr wrap="none" rtlCol="0">
            <a:spAutoFit/>
          </a:bodyPr>
          <a:lstStyle/>
          <a:p>
            <a:r>
              <a:rPr lang="en-US" altLang="zh-CN" sz="7470" b="1" dirty="0">
                <a:solidFill>
                  <a:schemeClr val="tx1">
                    <a:lumMod val="75000"/>
                    <a:lumOff val="25000"/>
                  </a:schemeClr>
                </a:solidFill>
              </a:rPr>
              <a:t>30</a:t>
            </a:r>
            <a:r>
              <a:rPr lang="en-US" altLang="zh-CN" sz="4800" dirty="0">
                <a:solidFill>
                  <a:schemeClr val="tx1">
                    <a:lumMod val="75000"/>
                    <a:lumOff val="25000"/>
                  </a:schemeClr>
                </a:solidFill>
              </a:rPr>
              <a:t>%</a:t>
            </a:r>
            <a:endParaRPr lang="en-US" altLang="zh-CN" sz="4800" dirty="0">
              <a:solidFill>
                <a:schemeClr val="tx1">
                  <a:lumMod val="75000"/>
                  <a:lumOff val="25000"/>
                </a:schemeClr>
              </a:solidFill>
            </a:endParaRPr>
          </a:p>
        </p:txBody>
      </p:sp>
      <p:sp>
        <p:nvSpPr>
          <p:cNvPr id="45" name="TextBox 44"/>
          <p:cNvSpPr txBox="1"/>
          <p:nvPr/>
        </p:nvSpPr>
        <p:spPr>
          <a:xfrm>
            <a:off x="9257227" y="4913122"/>
            <a:ext cx="1717040" cy="1403985"/>
          </a:xfrm>
          <a:prstGeom prst="rect">
            <a:avLst/>
          </a:prstGeom>
          <a:noFill/>
        </p:spPr>
        <p:txBody>
          <a:bodyPr wrap="none" rtlCol="0">
            <a:spAutoFit/>
          </a:bodyPr>
          <a:lstStyle/>
          <a:p>
            <a:r>
              <a:rPr lang="en-US" altLang="zh-CN" sz="8530" b="1" dirty="0">
                <a:solidFill>
                  <a:schemeClr val="tx1">
                    <a:lumMod val="75000"/>
                    <a:lumOff val="25000"/>
                  </a:schemeClr>
                </a:solidFill>
              </a:rPr>
              <a:t>70</a:t>
            </a:r>
            <a:r>
              <a:rPr lang="en-US" altLang="zh-CN" sz="4800" dirty="0">
                <a:solidFill>
                  <a:schemeClr val="tx1">
                    <a:lumMod val="75000"/>
                    <a:lumOff val="25000"/>
                  </a:schemeClr>
                </a:solidFill>
              </a:rPr>
              <a:t>%</a:t>
            </a:r>
            <a:endParaRPr lang="en-US" altLang="zh-CN" sz="4800" dirty="0">
              <a:solidFill>
                <a:schemeClr val="tx1">
                  <a:lumMod val="75000"/>
                  <a:lumOff val="25000"/>
                </a:schemeClr>
              </a:solidFill>
            </a:endParaRPr>
          </a:p>
        </p:txBody>
      </p:sp>
      <p:cxnSp>
        <p:nvCxnSpPr>
          <p:cNvPr id="46" name="肘形连接符 45"/>
          <p:cNvCxnSpPr/>
          <p:nvPr/>
        </p:nvCxnSpPr>
        <p:spPr>
          <a:xfrm flipV="1">
            <a:off x="9246687" y="4410031"/>
            <a:ext cx="3287038" cy="2968678"/>
          </a:xfrm>
          <a:prstGeom prst="bentConnector3">
            <a:avLst>
              <a:gd name="adj1" fmla="val 72667"/>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肘形连接符 46"/>
          <p:cNvCxnSpPr/>
          <p:nvPr/>
        </p:nvCxnSpPr>
        <p:spPr>
          <a:xfrm>
            <a:off x="9246687" y="7378707"/>
            <a:ext cx="3287038" cy="2968678"/>
          </a:xfrm>
          <a:prstGeom prst="bentConnector3">
            <a:avLst>
              <a:gd name="adj1" fmla="val 72667"/>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9334317" y="7396489"/>
            <a:ext cx="3265170" cy="3937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12320040" y="10259048"/>
            <a:ext cx="192000" cy="192000"/>
          </a:xfrm>
          <a:prstGeom prst="ellips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p>
        </p:txBody>
      </p:sp>
      <p:sp>
        <p:nvSpPr>
          <p:cNvPr id="50" name="椭圆 49"/>
          <p:cNvSpPr/>
          <p:nvPr/>
        </p:nvSpPr>
        <p:spPr>
          <a:xfrm>
            <a:off x="9142120" y="7290370"/>
            <a:ext cx="192000" cy="192000"/>
          </a:xfrm>
          <a:prstGeom prst="ellips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p>
        </p:txBody>
      </p:sp>
      <p:sp>
        <p:nvSpPr>
          <p:cNvPr id="51" name="椭圆 50"/>
          <p:cNvSpPr/>
          <p:nvPr/>
        </p:nvSpPr>
        <p:spPr>
          <a:xfrm>
            <a:off x="12346544" y="4306366"/>
            <a:ext cx="192000" cy="192000"/>
          </a:xfrm>
          <a:prstGeom prst="ellips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p>
        </p:txBody>
      </p:sp>
      <p:sp>
        <p:nvSpPr>
          <p:cNvPr id="52" name="椭圆 51"/>
          <p:cNvSpPr/>
          <p:nvPr/>
        </p:nvSpPr>
        <p:spPr>
          <a:xfrm>
            <a:off x="12407670" y="7289340"/>
            <a:ext cx="192000" cy="192000"/>
          </a:xfrm>
          <a:prstGeom prst="ellips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p>
        </p:txBody>
      </p:sp>
      <p:sp>
        <p:nvSpPr>
          <p:cNvPr id="79" name="文本框 78"/>
          <p:cNvSpPr txBox="1"/>
          <p:nvPr/>
        </p:nvSpPr>
        <p:spPr>
          <a:xfrm>
            <a:off x="14867967" y="3093723"/>
            <a:ext cx="6752294" cy="9509125"/>
          </a:xfrm>
          <a:prstGeom prst="rect">
            <a:avLst/>
          </a:prstGeom>
          <a:noFill/>
        </p:spPr>
        <p:txBody>
          <a:bodyPr wrap="square" rtlCol="0">
            <a:spAutoFit/>
          </a:bodyPr>
          <a:lstStyle/>
          <a:p>
            <a:pPr algn="just" fontAlgn="auto">
              <a:lnSpc>
                <a:spcPct val="150000"/>
              </a:lnSpc>
            </a:pPr>
            <a:r>
              <a:rPr lang="zh-CN" altLang="en-US" sz="2400">
                <a:solidFill>
                  <a:schemeClr val="tx1">
                    <a:lumMod val="75000"/>
                    <a:lumOff val="25000"/>
                  </a:schemeClr>
                </a:solidFill>
                <a:latin typeface="微软雅黑" panose="020B0503020204020204" pitchFamily="34" charset="-122"/>
                <a:ea typeface="微软雅黑" panose="020B0503020204020204" pitchFamily="34" charset="-122"/>
                <a:sym typeface="+mn-ea"/>
              </a:rPr>
              <a:t>(1)我们利用已有的开源网易云API，实现了在线搜歌功能，这个功能是我们所有在线业务的基础，我们利用私有服务器对查询进行缓存，进一步增加了用户查询的效率。</a:t>
            </a:r>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just" fontAlgn="auto">
              <a:lnSpc>
                <a:spcPct val="150000"/>
              </a:lnSpc>
            </a:pPr>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just" fontAlgn="auto">
              <a:lnSpc>
                <a:spcPct val="150000"/>
              </a:lnSpc>
            </a:pPr>
            <a:r>
              <a:rPr lang="zh-CN" altLang="en-US" sz="2400">
                <a:solidFill>
                  <a:schemeClr val="tx1">
                    <a:lumMod val="75000"/>
                    <a:lumOff val="25000"/>
                  </a:schemeClr>
                </a:solidFill>
                <a:latin typeface="微软雅黑" panose="020B0503020204020204" pitchFamily="34" charset="-122"/>
                <a:ea typeface="微软雅黑" panose="020B0503020204020204" pitchFamily="34" charset="-122"/>
                <a:sym typeface="+mn-ea"/>
              </a:rPr>
              <a:t>(2)我们复现了两篇音频领域的学术前沿论文[1,2,3,4]，分别负责我们模块的人声消除算法和歌曲打分算法。我们针对我们的业务场景，对其中的一些魔法参数进行了调整，使得深度学习模型的效果更好。同时把原先的三分钟人声消除算法优化到了数十秒，提升了用户体验。</a:t>
            </a:r>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just" fontAlgn="auto">
              <a:lnSpc>
                <a:spcPct val="150000"/>
              </a:lnSpc>
            </a:pPr>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just" fontAlgn="auto">
              <a:lnSpc>
                <a:spcPct val="150000"/>
              </a:lnSpc>
            </a:pPr>
            <a:r>
              <a:rPr lang="zh-CN" altLang="en-US" sz="2400">
                <a:solidFill>
                  <a:schemeClr val="tx1">
                    <a:lumMod val="75000"/>
                    <a:lumOff val="25000"/>
                  </a:schemeClr>
                </a:solidFill>
                <a:latin typeface="微软雅黑" panose="020B0503020204020204" pitchFamily="34" charset="-122"/>
                <a:ea typeface="微软雅黑" panose="020B0503020204020204" pitchFamily="34" charset="-122"/>
                <a:sym typeface="+mn-ea"/>
              </a:rPr>
              <a:t>(3)我们将深度学习模型封装为服务接口，使得后端Spring Boot的和深度学习模型解耦，同时便于在未来的迭代中将我们的深度学习模型进一步封装成微服务，便于动态伸缩来自适应业务请求的变化。</a:t>
            </a:r>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13" name="组合 12"/>
          <p:cNvGrpSpPr/>
          <p:nvPr/>
        </p:nvGrpSpPr>
        <p:grpSpPr>
          <a:xfrm>
            <a:off x="13221062" y="3834942"/>
            <a:ext cx="1224000" cy="1224000"/>
            <a:chOff x="7710488" y="1144588"/>
            <a:chExt cx="376237" cy="382588"/>
          </a:xfrm>
          <a:solidFill>
            <a:schemeClr val="tx1">
              <a:lumMod val="75000"/>
              <a:lumOff val="25000"/>
            </a:schemeClr>
          </a:solidFill>
        </p:grpSpPr>
        <p:sp>
          <p:nvSpPr>
            <p:cNvPr id="6" name="Freeform 5"/>
            <p:cNvSpPr>
              <a:spLocks noEditPoints="1"/>
            </p:cNvSpPr>
            <p:nvPr/>
          </p:nvSpPr>
          <p:spPr bwMode="auto">
            <a:xfrm>
              <a:off x="7710488" y="1144588"/>
              <a:ext cx="376237" cy="382588"/>
            </a:xfrm>
            <a:custGeom>
              <a:avLst/>
              <a:gdLst>
                <a:gd name="T0" fmla="*/ 50 w 100"/>
                <a:gd name="T1" fmla="*/ 0 h 99"/>
                <a:gd name="T2" fmla="*/ 0 w 100"/>
                <a:gd name="T3" fmla="*/ 49 h 99"/>
                <a:gd name="T4" fmla="*/ 50 w 100"/>
                <a:gd name="T5" fmla="*/ 99 h 99"/>
                <a:gd name="T6" fmla="*/ 100 w 100"/>
                <a:gd name="T7" fmla="*/ 49 h 99"/>
                <a:gd name="T8" fmla="*/ 50 w 100"/>
                <a:gd name="T9" fmla="*/ 0 h 99"/>
                <a:gd name="T10" fmla="*/ 50 w 100"/>
                <a:gd name="T11" fmla="*/ 95 h 99"/>
                <a:gd name="T12" fmla="*/ 4 w 100"/>
                <a:gd name="T13" fmla="*/ 49 h 99"/>
                <a:gd name="T14" fmla="*/ 50 w 100"/>
                <a:gd name="T15" fmla="*/ 4 h 99"/>
                <a:gd name="T16" fmla="*/ 96 w 100"/>
                <a:gd name="T17" fmla="*/ 49 h 99"/>
                <a:gd name="T18" fmla="*/ 50 w 100"/>
                <a:gd name="T19" fmla="*/ 9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9">
                  <a:moveTo>
                    <a:pt x="50" y="0"/>
                  </a:moveTo>
                  <a:cubicBezTo>
                    <a:pt x="23" y="0"/>
                    <a:pt x="0" y="22"/>
                    <a:pt x="0" y="49"/>
                  </a:cubicBezTo>
                  <a:cubicBezTo>
                    <a:pt x="0" y="77"/>
                    <a:pt x="23" y="99"/>
                    <a:pt x="50" y="99"/>
                  </a:cubicBezTo>
                  <a:cubicBezTo>
                    <a:pt x="77" y="99"/>
                    <a:pt x="100" y="77"/>
                    <a:pt x="100" y="49"/>
                  </a:cubicBezTo>
                  <a:cubicBezTo>
                    <a:pt x="100" y="22"/>
                    <a:pt x="77" y="0"/>
                    <a:pt x="50" y="0"/>
                  </a:cubicBezTo>
                  <a:close/>
                  <a:moveTo>
                    <a:pt x="50" y="95"/>
                  </a:moveTo>
                  <a:cubicBezTo>
                    <a:pt x="25" y="95"/>
                    <a:pt x="4" y="75"/>
                    <a:pt x="4" y="49"/>
                  </a:cubicBezTo>
                  <a:cubicBezTo>
                    <a:pt x="4" y="24"/>
                    <a:pt x="25" y="4"/>
                    <a:pt x="50" y="4"/>
                  </a:cubicBezTo>
                  <a:cubicBezTo>
                    <a:pt x="75" y="4"/>
                    <a:pt x="96" y="24"/>
                    <a:pt x="96" y="49"/>
                  </a:cubicBezTo>
                  <a:cubicBezTo>
                    <a:pt x="96" y="75"/>
                    <a:pt x="75" y="95"/>
                    <a:pt x="50"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endParaRPr lang="zh-CN" altLang="en-US" sz="7200"/>
            </a:p>
          </p:txBody>
        </p:sp>
        <p:sp>
          <p:nvSpPr>
            <p:cNvPr id="7" name="Freeform 6"/>
            <p:cNvSpPr>
              <a:spLocks noEditPoints="1"/>
            </p:cNvSpPr>
            <p:nvPr/>
          </p:nvSpPr>
          <p:spPr bwMode="auto">
            <a:xfrm>
              <a:off x="7747794" y="1183483"/>
              <a:ext cx="301625" cy="309563"/>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51 w 80"/>
                <a:gd name="T11" fmla="*/ 58 h 80"/>
                <a:gd name="T12" fmla="*/ 43 w 80"/>
                <a:gd name="T13" fmla="*/ 61 h 80"/>
                <a:gd name="T14" fmla="*/ 43 w 80"/>
                <a:gd name="T15" fmla="*/ 67 h 80"/>
                <a:gd name="T16" fmla="*/ 37 w 80"/>
                <a:gd name="T17" fmla="*/ 67 h 80"/>
                <a:gd name="T18" fmla="*/ 37 w 80"/>
                <a:gd name="T19" fmla="*/ 61 h 80"/>
                <a:gd name="T20" fmla="*/ 29 w 80"/>
                <a:gd name="T21" fmla="*/ 58 h 80"/>
                <a:gd name="T22" fmla="*/ 25 w 80"/>
                <a:gd name="T23" fmla="*/ 50 h 80"/>
                <a:gd name="T24" fmla="*/ 25 w 80"/>
                <a:gd name="T25" fmla="*/ 48 h 80"/>
                <a:gd name="T26" fmla="*/ 31 w 80"/>
                <a:gd name="T27" fmla="*/ 48 h 80"/>
                <a:gd name="T28" fmla="*/ 32 w 80"/>
                <a:gd name="T29" fmla="*/ 49 h 80"/>
                <a:gd name="T30" fmla="*/ 34 w 80"/>
                <a:gd name="T31" fmla="*/ 55 h 80"/>
                <a:gd name="T32" fmla="*/ 40 w 80"/>
                <a:gd name="T33" fmla="*/ 56 h 80"/>
                <a:gd name="T34" fmla="*/ 46 w 80"/>
                <a:gd name="T35" fmla="*/ 55 h 80"/>
                <a:gd name="T36" fmla="*/ 49 w 80"/>
                <a:gd name="T37" fmla="*/ 49 h 80"/>
                <a:gd name="T38" fmla="*/ 47 w 80"/>
                <a:gd name="T39" fmla="*/ 44 h 80"/>
                <a:gd name="T40" fmla="*/ 39 w 80"/>
                <a:gd name="T41" fmla="*/ 41 h 80"/>
                <a:gd name="T42" fmla="*/ 30 w 80"/>
                <a:gd name="T43" fmla="*/ 37 h 80"/>
                <a:gd name="T44" fmla="*/ 27 w 80"/>
                <a:gd name="T45" fmla="*/ 30 h 80"/>
                <a:gd name="T46" fmla="*/ 31 w 80"/>
                <a:gd name="T47" fmla="*/ 21 h 80"/>
                <a:gd name="T48" fmla="*/ 37 w 80"/>
                <a:gd name="T49" fmla="*/ 19 h 80"/>
                <a:gd name="T50" fmla="*/ 37 w 80"/>
                <a:gd name="T51" fmla="*/ 13 h 80"/>
                <a:gd name="T52" fmla="*/ 43 w 80"/>
                <a:gd name="T53" fmla="*/ 13 h 80"/>
                <a:gd name="T54" fmla="*/ 43 w 80"/>
                <a:gd name="T55" fmla="*/ 18 h 80"/>
                <a:gd name="T56" fmla="*/ 50 w 80"/>
                <a:gd name="T57" fmla="*/ 21 h 80"/>
                <a:gd name="T58" fmla="*/ 54 w 80"/>
                <a:gd name="T59" fmla="*/ 30 h 80"/>
                <a:gd name="T60" fmla="*/ 54 w 80"/>
                <a:gd name="T61" fmla="*/ 31 h 80"/>
                <a:gd name="T62" fmla="*/ 48 w 80"/>
                <a:gd name="T63" fmla="*/ 31 h 80"/>
                <a:gd name="T64" fmla="*/ 48 w 80"/>
                <a:gd name="T65" fmla="*/ 30 h 80"/>
                <a:gd name="T66" fmla="*/ 46 w 80"/>
                <a:gd name="T67" fmla="*/ 25 h 80"/>
                <a:gd name="T68" fmla="*/ 41 w 80"/>
                <a:gd name="T69" fmla="*/ 23 h 80"/>
                <a:gd name="T70" fmla="*/ 35 w 80"/>
                <a:gd name="T71" fmla="*/ 25 h 80"/>
                <a:gd name="T72" fmla="*/ 33 w 80"/>
                <a:gd name="T73" fmla="*/ 30 h 80"/>
                <a:gd name="T74" fmla="*/ 35 w 80"/>
                <a:gd name="T75" fmla="*/ 34 h 80"/>
                <a:gd name="T76" fmla="*/ 41 w 80"/>
                <a:gd name="T77" fmla="*/ 36 h 80"/>
                <a:gd name="T78" fmla="*/ 51 w 80"/>
                <a:gd name="T79" fmla="*/ 41 h 80"/>
                <a:gd name="T80" fmla="*/ 55 w 80"/>
                <a:gd name="T81" fmla="*/ 49 h 80"/>
                <a:gd name="T82" fmla="*/ 51 w 80"/>
                <a:gd name="T83" fmla="*/ 5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51" y="58"/>
                  </a:moveTo>
                  <a:cubicBezTo>
                    <a:pt x="49" y="60"/>
                    <a:pt x="46" y="61"/>
                    <a:pt x="43" y="61"/>
                  </a:cubicBezTo>
                  <a:cubicBezTo>
                    <a:pt x="43" y="67"/>
                    <a:pt x="43" y="67"/>
                    <a:pt x="43" y="67"/>
                  </a:cubicBezTo>
                  <a:cubicBezTo>
                    <a:pt x="37" y="67"/>
                    <a:pt x="37" y="67"/>
                    <a:pt x="37" y="67"/>
                  </a:cubicBezTo>
                  <a:cubicBezTo>
                    <a:pt x="37" y="61"/>
                    <a:pt x="37" y="61"/>
                    <a:pt x="37" y="61"/>
                  </a:cubicBezTo>
                  <a:cubicBezTo>
                    <a:pt x="34" y="61"/>
                    <a:pt x="32" y="60"/>
                    <a:pt x="29" y="58"/>
                  </a:cubicBezTo>
                  <a:cubicBezTo>
                    <a:pt x="27" y="56"/>
                    <a:pt x="25" y="53"/>
                    <a:pt x="25" y="50"/>
                  </a:cubicBezTo>
                  <a:cubicBezTo>
                    <a:pt x="25" y="48"/>
                    <a:pt x="25" y="48"/>
                    <a:pt x="25" y="48"/>
                  </a:cubicBezTo>
                  <a:cubicBezTo>
                    <a:pt x="31" y="48"/>
                    <a:pt x="31" y="48"/>
                    <a:pt x="31" y="48"/>
                  </a:cubicBezTo>
                  <a:cubicBezTo>
                    <a:pt x="32" y="49"/>
                    <a:pt x="32" y="49"/>
                    <a:pt x="32" y="49"/>
                  </a:cubicBezTo>
                  <a:cubicBezTo>
                    <a:pt x="32" y="51"/>
                    <a:pt x="32" y="53"/>
                    <a:pt x="34" y="55"/>
                  </a:cubicBezTo>
                  <a:cubicBezTo>
                    <a:pt x="35" y="56"/>
                    <a:pt x="37" y="56"/>
                    <a:pt x="40" y="56"/>
                  </a:cubicBezTo>
                  <a:cubicBezTo>
                    <a:pt x="43" y="56"/>
                    <a:pt x="45" y="56"/>
                    <a:pt x="46" y="55"/>
                  </a:cubicBezTo>
                  <a:cubicBezTo>
                    <a:pt x="48" y="53"/>
                    <a:pt x="49" y="51"/>
                    <a:pt x="49" y="49"/>
                  </a:cubicBezTo>
                  <a:cubicBezTo>
                    <a:pt x="49" y="47"/>
                    <a:pt x="48" y="46"/>
                    <a:pt x="47" y="44"/>
                  </a:cubicBezTo>
                  <a:cubicBezTo>
                    <a:pt x="45" y="43"/>
                    <a:pt x="42" y="42"/>
                    <a:pt x="39" y="41"/>
                  </a:cubicBezTo>
                  <a:cubicBezTo>
                    <a:pt x="35" y="40"/>
                    <a:pt x="32" y="39"/>
                    <a:pt x="30" y="37"/>
                  </a:cubicBezTo>
                  <a:cubicBezTo>
                    <a:pt x="28" y="35"/>
                    <a:pt x="27" y="33"/>
                    <a:pt x="27" y="30"/>
                  </a:cubicBezTo>
                  <a:cubicBezTo>
                    <a:pt x="27" y="26"/>
                    <a:pt x="28" y="24"/>
                    <a:pt x="31" y="21"/>
                  </a:cubicBezTo>
                  <a:cubicBezTo>
                    <a:pt x="32" y="20"/>
                    <a:pt x="35" y="19"/>
                    <a:pt x="37" y="19"/>
                  </a:cubicBezTo>
                  <a:cubicBezTo>
                    <a:pt x="37" y="13"/>
                    <a:pt x="37" y="13"/>
                    <a:pt x="37" y="13"/>
                  </a:cubicBezTo>
                  <a:cubicBezTo>
                    <a:pt x="43" y="13"/>
                    <a:pt x="43" y="13"/>
                    <a:pt x="43" y="13"/>
                  </a:cubicBezTo>
                  <a:cubicBezTo>
                    <a:pt x="43" y="18"/>
                    <a:pt x="43" y="18"/>
                    <a:pt x="43" y="18"/>
                  </a:cubicBezTo>
                  <a:cubicBezTo>
                    <a:pt x="46" y="19"/>
                    <a:pt x="48" y="20"/>
                    <a:pt x="50" y="21"/>
                  </a:cubicBezTo>
                  <a:cubicBezTo>
                    <a:pt x="53" y="24"/>
                    <a:pt x="54" y="26"/>
                    <a:pt x="54" y="30"/>
                  </a:cubicBezTo>
                  <a:cubicBezTo>
                    <a:pt x="54" y="31"/>
                    <a:pt x="54" y="31"/>
                    <a:pt x="54" y="31"/>
                  </a:cubicBezTo>
                  <a:cubicBezTo>
                    <a:pt x="48" y="31"/>
                    <a:pt x="48" y="31"/>
                    <a:pt x="48" y="31"/>
                  </a:cubicBezTo>
                  <a:cubicBezTo>
                    <a:pt x="48" y="30"/>
                    <a:pt x="48" y="30"/>
                    <a:pt x="48" y="30"/>
                  </a:cubicBezTo>
                  <a:cubicBezTo>
                    <a:pt x="48" y="28"/>
                    <a:pt x="47" y="26"/>
                    <a:pt x="46" y="25"/>
                  </a:cubicBezTo>
                  <a:cubicBezTo>
                    <a:pt x="45" y="24"/>
                    <a:pt x="43" y="23"/>
                    <a:pt x="41" y="23"/>
                  </a:cubicBezTo>
                  <a:cubicBezTo>
                    <a:pt x="38" y="23"/>
                    <a:pt x="36" y="24"/>
                    <a:pt x="35" y="25"/>
                  </a:cubicBezTo>
                  <a:cubicBezTo>
                    <a:pt x="34" y="26"/>
                    <a:pt x="33" y="28"/>
                    <a:pt x="33" y="30"/>
                  </a:cubicBezTo>
                  <a:cubicBezTo>
                    <a:pt x="33" y="31"/>
                    <a:pt x="34" y="33"/>
                    <a:pt x="35" y="34"/>
                  </a:cubicBezTo>
                  <a:cubicBezTo>
                    <a:pt x="36" y="35"/>
                    <a:pt x="38" y="36"/>
                    <a:pt x="41" y="36"/>
                  </a:cubicBezTo>
                  <a:cubicBezTo>
                    <a:pt x="46" y="37"/>
                    <a:pt x="49" y="39"/>
                    <a:pt x="51" y="41"/>
                  </a:cubicBezTo>
                  <a:cubicBezTo>
                    <a:pt x="54" y="43"/>
                    <a:pt x="55" y="46"/>
                    <a:pt x="55" y="49"/>
                  </a:cubicBezTo>
                  <a:cubicBezTo>
                    <a:pt x="55" y="53"/>
                    <a:pt x="53" y="56"/>
                    <a:pt x="5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endParaRPr lang="zh-CN" altLang="en-US" sz="7200"/>
            </a:p>
          </p:txBody>
        </p:sp>
      </p:grpSp>
      <p:grpSp>
        <p:nvGrpSpPr>
          <p:cNvPr id="14" name="组合 13"/>
          <p:cNvGrpSpPr/>
          <p:nvPr/>
        </p:nvGrpSpPr>
        <p:grpSpPr>
          <a:xfrm>
            <a:off x="13230946" y="6958728"/>
            <a:ext cx="1224000" cy="1224000"/>
            <a:chOff x="9167813" y="1152526"/>
            <a:chExt cx="373062" cy="382588"/>
          </a:xfrm>
          <a:solidFill>
            <a:schemeClr val="tx1">
              <a:lumMod val="75000"/>
              <a:lumOff val="25000"/>
            </a:schemeClr>
          </a:solidFill>
        </p:grpSpPr>
        <p:sp>
          <p:nvSpPr>
            <p:cNvPr id="9" name="Freeform 8"/>
            <p:cNvSpPr>
              <a:spLocks noEditPoints="1"/>
            </p:cNvSpPr>
            <p:nvPr/>
          </p:nvSpPr>
          <p:spPr bwMode="auto">
            <a:xfrm>
              <a:off x="9167813" y="1152526"/>
              <a:ext cx="373062" cy="382588"/>
            </a:xfrm>
            <a:custGeom>
              <a:avLst/>
              <a:gdLst>
                <a:gd name="T0" fmla="*/ 49 w 99"/>
                <a:gd name="T1" fmla="*/ 0 h 99"/>
                <a:gd name="T2" fmla="*/ 0 w 99"/>
                <a:gd name="T3" fmla="*/ 49 h 99"/>
                <a:gd name="T4" fmla="*/ 49 w 99"/>
                <a:gd name="T5" fmla="*/ 99 h 99"/>
                <a:gd name="T6" fmla="*/ 99 w 99"/>
                <a:gd name="T7" fmla="*/ 49 h 99"/>
                <a:gd name="T8" fmla="*/ 49 w 99"/>
                <a:gd name="T9" fmla="*/ 0 h 99"/>
                <a:gd name="T10" fmla="*/ 49 w 99"/>
                <a:gd name="T11" fmla="*/ 95 h 99"/>
                <a:gd name="T12" fmla="*/ 4 w 99"/>
                <a:gd name="T13" fmla="*/ 49 h 99"/>
                <a:gd name="T14" fmla="*/ 49 w 99"/>
                <a:gd name="T15" fmla="*/ 4 h 99"/>
                <a:gd name="T16" fmla="*/ 95 w 99"/>
                <a:gd name="T17" fmla="*/ 49 h 99"/>
                <a:gd name="T18" fmla="*/ 49 w 99"/>
                <a:gd name="T19" fmla="*/ 9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0"/>
                  </a:moveTo>
                  <a:cubicBezTo>
                    <a:pt x="22" y="0"/>
                    <a:pt x="0" y="22"/>
                    <a:pt x="0" y="49"/>
                  </a:cubicBezTo>
                  <a:cubicBezTo>
                    <a:pt x="0" y="77"/>
                    <a:pt x="22" y="99"/>
                    <a:pt x="49" y="99"/>
                  </a:cubicBezTo>
                  <a:cubicBezTo>
                    <a:pt x="77" y="99"/>
                    <a:pt x="99" y="77"/>
                    <a:pt x="99" y="49"/>
                  </a:cubicBezTo>
                  <a:cubicBezTo>
                    <a:pt x="99" y="22"/>
                    <a:pt x="77" y="0"/>
                    <a:pt x="49" y="0"/>
                  </a:cubicBezTo>
                  <a:close/>
                  <a:moveTo>
                    <a:pt x="49" y="95"/>
                  </a:moveTo>
                  <a:cubicBezTo>
                    <a:pt x="24" y="95"/>
                    <a:pt x="4" y="75"/>
                    <a:pt x="4" y="49"/>
                  </a:cubicBezTo>
                  <a:cubicBezTo>
                    <a:pt x="4" y="24"/>
                    <a:pt x="24" y="4"/>
                    <a:pt x="49" y="4"/>
                  </a:cubicBezTo>
                  <a:cubicBezTo>
                    <a:pt x="74" y="4"/>
                    <a:pt x="95" y="24"/>
                    <a:pt x="95" y="49"/>
                  </a:cubicBezTo>
                  <a:cubicBezTo>
                    <a:pt x="95" y="75"/>
                    <a:pt x="74" y="95"/>
                    <a:pt x="49"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endParaRPr lang="zh-CN" altLang="en-US" sz="7200"/>
            </a:p>
          </p:txBody>
        </p:sp>
        <p:sp>
          <p:nvSpPr>
            <p:cNvPr id="10" name="Freeform 9"/>
            <p:cNvSpPr>
              <a:spLocks noEditPoints="1"/>
            </p:cNvSpPr>
            <p:nvPr/>
          </p:nvSpPr>
          <p:spPr bwMode="auto">
            <a:xfrm>
              <a:off x="9202925" y="1187451"/>
              <a:ext cx="302839" cy="309563"/>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55 w 80"/>
                <a:gd name="T11" fmla="*/ 61 h 80"/>
                <a:gd name="T12" fmla="*/ 25 w 80"/>
                <a:gd name="T13" fmla="*/ 61 h 80"/>
                <a:gd name="T14" fmla="*/ 25 w 80"/>
                <a:gd name="T15" fmla="*/ 57 h 80"/>
                <a:gd name="T16" fmla="*/ 26 w 80"/>
                <a:gd name="T17" fmla="*/ 57 h 80"/>
                <a:gd name="T18" fmla="*/ 33 w 80"/>
                <a:gd name="T19" fmla="*/ 46 h 80"/>
                <a:gd name="T20" fmla="*/ 33 w 80"/>
                <a:gd name="T21" fmla="*/ 41 h 80"/>
                <a:gd name="T22" fmla="*/ 26 w 80"/>
                <a:gd name="T23" fmla="*/ 41 h 80"/>
                <a:gd name="T24" fmla="*/ 26 w 80"/>
                <a:gd name="T25" fmla="*/ 36 h 80"/>
                <a:gd name="T26" fmla="*/ 32 w 80"/>
                <a:gd name="T27" fmla="*/ 36 h 80"/>
                <a:gd name="T28" fmla="*/ 31 w 80"/>
                <a:gd name="T29" fmla="*/ 29 h 80"/>
                <a:gd name="T30" fmla="*/ 45 w 80"/>
                <a:gd name="T31" fmla="*/ 15 h 80"/>
                <a:gd name="T32" fmla="*/ 53 w 80"/>
                <a:gd name="T33" fmla="*/ 17 h 80"/>
                <a:gd name="T34" fmla="*/ 53 w 80"/>
                <a:gd name="T35" fmla="*/ 17 h 80"/>
                <a:gd name="T36" fmla="*/ 53 w 80"/>
                <a:gd name="T37" fmla="*/ 24 h 80"/>
                <a:gd name="T38" fmla="*/ 52 w 80"/>
                <a:gd name="T39" fmla="*/ 24 h 80"/>
                <a:gd name="T40" fmla="*/ 45 w 80"/>
                <a:gd name="T41" fmla="*/ 21 h 80"/>
                <a:gd name="T42" fmla="*/ 38 w 80"/>
                <a:gd name="T43" fmla="*/ 29 h 80"/>
                <a:gd name="T44" fmla="*/ 39 w 80"/>
                <a:gd name="T45" fmla="*/ 36 h 80"/>
                <a:gd name="T46" fmla="*/ 49 w 80"/>
                <a:gd name="T47" fmla="*/ 36 h 80"/>
                <a:gd name="T48" fmla="*/ 49 w 80"/>
                <a:gd name="T49" fmla="*/ 41 h 80"/>
                <a:gd name="T50" fmla="*/ 40 w 80"/>
                <a:gd name="T51" fmla="*/ 41 h 80"/>
                <a:gd name="T52" fmla="*/ 39 w 80"/>
                <a:gd name="T53" fmla="*/ 49 h 80"/>
                <a:gd name="T54" fmla="*/ 35 w 80"/>
                <a:gd name="T55" fmla="*/ 55 h 80"/>
                <a:gd name="T56" fmla="*/ 55 w 80"/>
                <a:gd name="T57" fmla="*/ 55 h 80"/>
                <a:gd name="T58" fmla="*/ 55 w 80"/>
                <a:gd name="T5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55" y="61"/>
                  </a:moveTo>
                  <a:cubicBezTo>
                    <a:pt x="25" y="61"/>
                    <a:pt x="25" y="61"/>
                    <a:pt x="25" y="61"/>
                  </a:cubicBezTo>
                  <a:cubicBezTo>
                    <a:pt x="25" y="57"/>
                    <a:pt x="25" y="57"/>
                    <a:pt x="25" y="57"/>
                  </a:cubicBezTo>
                  <a:cubicBezTo>
                    <a:pt x="26" y="57"/>
                    <a:pt x="26" y="57"/>
                    <a:pt x="26" y="57"/>
                  </a:cubicBezTo>
                  <a:cubicBezTo>
                    <a:pt x="30" y="55"/>
                    <a:pt x="33" y="50"/>
                    <a:pt x="33" y="46"/>
                  </a:cubicBezTo>
                  <a:cubicBezTo>
                    <a:pt x="33" y="44"/>
                    <a:pt x="33" y="43"/>
                    <a:pt x="33" y="41"/>
                  </a:cubicBezTo>
                  <a:cubicBezTo>
                    <a:pt x="26" y="41"/>
                    <a:pt x="26" y="41"/>
                    <a:pt x="26" y="41"/>
                  </a:cubicBezTo>
                  <a:cubicBezTo>
                    <a:pt x="26" y="36"/>
                    <a:pt x="26" y="36"/>
                    <a:pt x="26" y="36"/>
                  </a:cubicBezTo>
                  <a:cubicBezTo>
                    <a:pt x="32" y="36"/>
                    <a:pt x="32" y="36"/>
                    <a:pt x="32" y="36"/>
                  </a:cubicBezTo>
                  <a:cubicBezTo>
                    <a:pt x="32" y="34"/>
                    <a:pt x="31" y="31"/>
                    <a:pt x="31" y="29"/>
                  </a:cubicBezTo>
                  <a:cubicBezTo>
                    <a:pt x="31" y="21"/>
                    <a:pt x="37" y="15"/>
                    <a:pt x="45" y="15"/>
                  </a:cubicBezTo>
                  <a:cubicBezTo>
                    <a:pt x="50" y="15"/>
                    <a:pt x="52" y="16"/>
                    <a:pt x="53" y="17"/>
                  </a:cubicBezTo>
                  <a:cubicBezTo>
                    <a:pt x="53" y="17"/>
                    <a:pt x="53" y="17"/>
                    <a:pt x="53" y="17"/>
                  </a:cubicBezTo>
                  <a:cubicBezTo>
                    <a:pt x="53" y="24"/>
                    <a:pt x="53" y="24"/>
                    <a:pt x="53" y="24"/>
                  </a:cubicBezTo>
                  <a:cubicBezTo>
                    <a:pt x="52" y="24"/>
                    <a:pt x="52" y="24"/>
                    <a:pt x="52" y="24"/>
                  </a:cubicBezTo>
                  <a:cubicBezTo>
                    <a:pt x="51" y="23"/>
                    <a:pt x="48" y="21"/>
                    <a:pt x="45" y="21"/>
                  </a:cubicBezTo>
                  <a:cubicBezTo>
                    <a:pt x="40" y="21"/>
                    <a:pt x="38" y="26"/>
                    <a:pt x="38" y="29"/>
                  </a:cubicBezTo>
                  <a:cubicBezTo>
                    <a:pt x="38" y="32"/>
                    <a:pt x="39" y="34"/>
                    <a:pt x="39" y="36"/>
                  </a:cubicBezTo>
                  <a:cubicBezTo>
                    <a:pt x="49" y="36"/>
                    <a:pt x="49" y="36"/>
                    <a:pt x="49" y="36"/>
                  </a:cubicBezTo>
                  <a:cubicBezTo>
                    <a:pt x="49" y="41"/>
                    <a:pt x="49" y="41"/>
                    <a:pt x="49" y="41"/>
                  </a:cubicBezTo>
                  <a:cubicBezTo>
                    <a:pt x="40" y="41"/>
                    <a:pt x="40" y="41"/>
                    <a:pt x="40" y="41"/>
                  </a:cubicBezTo>
                  <a:cubicBezTo>
                    <a:pt x="40" y="44"/>
                    <a:pt x="40" y="46"/>
                    <a:pt x="39" y="49"/>
                  </a:cubicBezTo>
                  <a:cubicBezTo>
                    <a:pt x="39" y="51"/>
                    <a:pt x="37" y="53"/>
                    <a:pt x="35" y="55"/>
                  </a:cubicBezTo>
                  <a:cubicBezTo>
                    <a:pt x="55" y="55"/>
                    <a:pt x="55" y="55"/>
                    <a:pt x="55" y="55"/>
                  </a:cubicBezTo>
                  <a:lnTo>
                    <a:pt x="55"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endParaRPr lang="zh-CN" altLang="en-US" sz="7200"/>
            </a:p>
          </p:txBody>
        </p:sp>
      </p:grpSp>
      <p:grpSp>
        <p:nvGrpSpPr>
          <p:cNvPr id="15" name="组合 14"/>
          <p:cNvGrpSpPr/>
          <p:nvPr/>
        </p:nvGrpSpPr>
        <p:grpSpPr>
          <a:xfrm>
            <a:off x="13221062" y="9803112"/>
            <a:ext cx="1224000" cy="1224000"/>
            <a:chOff x="9867900" y="1152526"/>
            <a:chExt cx="377825" cy="382588"/>
          </a:xfrm>
          <a:solidFill>
            <a:schemeClr val="tx1">
              <a:lumMod val="75000"/>
              <a:lumOff val="25000"/>
            </a:schemeClr>
          </a:solidFill>
        </p:grpSpPr>
        <p:sp>
          <p:nvSpPr>
            <p:cNvPr id="11" name="Freeform 10"/>
            <p:cNvSpPr>
              <a:spLocks noEditPoints="1"/>
            </p:cNvSpPr>
            <p:nvPr/>
          </p:nvSpPr>
          <p:spPr bwMode="auto">
            <a:xfrm>
              <a:off x="9867900" y="1152526"/>
              <a:ext cx="377825" cy="382588"/>
            </a:xfrm>
            <a:custGeom>
              <a:avLst/>
              <a:gdLst>
                <a:gd name="T0" fmla="*/ 50 w 100"/>
                <a:gd name="T1" fmla="*/ 0 h 99"/>
                <a:gd name="T2" fmla="*/ 0 w 100"/>
                <a:gd name="T3" fmla="*/ 49 h 99"/>
                <a:gd name="T4" fmla="*/ 50 w 100"/>
                <a:gd name="T5" fmla="*/ 99 h 99"/>
                <a:gd name="T6" fmla="*/ 100 w 100"/>
                <a:gd name="T7" fmla="*/ 49 h 99"/>
                <a:gd name="T8" fmla="*/ 50 w 100"/>
                <a:gd name="T9" fmla="*/ 0 h 99"/>
                <a:gd name="T10" fmla="*/ 50 w 100"/>
                <a:gd name="T11" fmla="*/ 95 h 99"/>
                <a:gd name="T12" fmla="*/ 4 w 100"/>
                <a:gd name="T13" fmla="*/ 49 h 99"/>
                <a:gd name="T14" fmla="*/ 50 w 100"/>
                <a:gd name="T15" fmla="*/ 4 h 99"/>
                <a:gd name="T16" fmla="*/ 96 w 100"/>
                <a:gd name="T17" fmla="*/ 49 h 99"/>
                <a:gd name="T18" fmla="*/ 50 w 100"/>
                <a:gd name="T19" fmla="*/ 9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9">
                  <a:moveTo>
                    <a:pt x="50" y="0"/>
                  </a:moveTo>
                  <a:cubicBezTo>
                    <a:pt x="23" y="0"/>
                    <a:pt x="0" y="22"/>
                    <a:pt x="0" y="49"/>
                  </a:cubicBezTo>
                  <a:cubicBezTo>
                    <a:pt x="0" y="77"/>
                    <a:pt x="23" y="99"/>
                    <a:pt x="50" y="99"/>
                  </a:cubicBezTo>
                  <a:cubicBezTo>
                    <a:pt x="77" y="99"/>
                    <a:pt x="100" y="77"/>
                    <a:pt x="100" y="49"/>
                  </a:cubicBezTo>
                  <a:cubicBezTo>
                    <a:pt x="100" y="22"/>
                    <a:pt x="77" y="0"/>
                    <a:pt x="50" y="0"/>
                  </a:cubicBezTo>
                  <a:close/>
                  <a:moveTo>
                    <a:pt x="50" y="95"/>
                  </a:moveTo>
                  <a:cubicBezTo>
                    <a:pt x="25" y="95"/>
                    <a:pt x="4" y="75"/>
                    <a:pt x="4" y="49"/>
                  </a:cubicBezTo>
                  <a:cubicBezTo>
                    <a:pt x="4" y="24"/>
                    <a:pt x="25" y="4"/>
                    <a:pt x="50" y="4"/>
                  </a:cubicBezTo>
                  <a:cubicBezTo>
                    <a:pt x="75" y="4"/>
                    <a:pt x="96" y="24"/>
                    <a:pt x="96" y="49"/>
                  </a:cubicBezTo>
                  <a:cubicBezTo>
                    <a:pt x="96" y="75"/>
                    <a:pt x="75" y="95"/>
                    <a:pt x="50"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endParaRPr lang="zh-CN" altLang="en-US" sz="7200"/>
            </a:p>
          </p:txBody>
        </p:sp>
        <p:sp>
          <p:nvSpPr>
            <p:cNvPr id="12" name="Freeform 11"/>
            <p:cNvSpPr>
              <a:spLocks noEditPoints="1"/>
            </p:cNvSpPr>
            <p:nvPr/>
          </p:nvSpPr>
          <p:spPr bwMode="auto">
            <a:xfrm rot="21540000">
              <a:off x="9903460" y="1191721"/>
              <a:ext cx="306705" cy="309563"/>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55 w 80"/>
                <a:gd name="T11" fmla="*/ 40 h 80"/>
                <a:gd name="T12" fmla="*/ 55 w 80"/>
                <a:gd name="T13" fmla="*/ 46 h 80"/>
                <a:gd name="T14" fmla="*/ 43 w 80"/>
                <a:gd name="T15" fmla="*/ 46 h 80"/>
                <a:gd name="T16" fmla="*/ 43 w 80"/>
                <a:gd name="T17" fmla="*/ 49 h 80"/>
                <a:gd name="T18" fmla="*/ 55 w 80"/>
                <a:gd name="T19" fmla="*/ 49 h 80"/>
                <a:gd name="T20" fmla="*/ 55 w 80"/>
                <a:gd name="T21" fmla="*/ 55 h 80"/>
                <a:gd name="T22" fmla="*/ 43 w 80"/>
                <a:gd name="T23" fmla="*/ 55 h 80"/>
                <a:gd name="T24" fmla="*/ 43 w 80"/>
                <a:gd name="T25" fmla="*/ 64 h 80"/>
                <a:gd name="T26" fmla="*/ 37 w 80"/>
                <a:gd name="T27" fmla="*/ 64 h 80"/>
                <a:gd name="T28" fmla="*/ 37 w 80"/>
                <a:gd name="T29" fmla="*/ 55 h 80"/>
                <a:gd name="T30" fmla="*/ 25 w 80"/>
                <a:gd name="T31" fmla="*/ 55 h 80"/>
                <a:gd name="T32" fmla="*/ 25 w 80"/>
                <a:gd name="T33" fmla="*/ 49 h 80"/>
                <a:gd name="T34" fmla="*/ 37 w 80"/>
                <a:gd name="T35" fmla="*/ 49 h 80"/>
                <a:gd name="T36" fmla="*/ 37 w 80"/>
                <a:gd name="T37" fmla="*/ 46 h 80"/>
                <a:gd name="T38" fmla="*/ 25 w 80"/>
                <a:gd name="T39" fmla="*/ 46 h 80"/>
                <a:gd name="T40" fmla="*/ 25 w 80"/>
                <a:gd name="T41" fmla="*/ 40 h 80"/>
                <a:gd name="T42" fmla="*/ 34 w 80"/>
                <a:gd name="T43" fmla="*/ 40 h 80"/>
                <a:gd name="T44" fmla="*/ 23 w 80"/>
                <a:gd name="T45" fmla="*/ 19 h 80"/>
                <a:gd name="T46" fmla="*/ 30 w 80"/>
                <a:gd name="T47" fmla="*/ 19 h 80"/>
                <a:gd name="T48" fmla="*/ 38 w 80"/>
                <a:gd name="T49" fmla="*/ 35 h 80"/>
                <a:gd name="T50" fmla="*/ 40 w 80"/>
                <a:gd name="T51" fmla="*/ 38 h 80"/>
                <a:gd name="T52" fmla="*/ 42 w 80"/>
                <a:gd name="T53" fmla="*/ 34 h 80"/>
                <a:gd name="T54" fmla="*/ 50 w 80"/>
                <a:gd name="T55" fmla="*/ 19 h 80"/>
                <a:gd name="T56" fmla="*/ 57 w 80"/>
                <a:gd name="T57" fmla="*/ 19 h 80"/>
                <a:gd name="T58" fmla="*/ 46 w 80"/>
                <a:gd name="T59" fmla="*/ 40 h 80"/>
                <a:gd name="T60" fmla="*/ 55 w 80"/>
                <a:gd name="T61"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55" y="40"/>
                  </a:moveTo>
                  <a:cubicBezTo>
                    <a:pt x="55" y="46"/>
                    <a:pt x="55" y="46"/>
                    <a:pt x="55" y="46"/>
                  </a:cubicBezTo>
                  <a:cubicBezTo>
                    <a:pt x="43" y="46"/>
                    <a:pt x="43" y="46"/>
                    <a:pt x="43" y="46"/>
                  </a:cubicBezTo>
                  <a:cubicBezTo>
                    <a:pt x="43" y="49"/>
                    <a:pt x="43" y="49"/>
                    <a:pt x="43" y="49"/>
                  </a:cubicBezTo>
                  <a:cubicBezTo>
                    <a:pt x="55" y="49"/>
                    <a:pt x="55" y="49"/>
                    <a:pt x="55" y="49"/>
                  </a:cubicBezTo>
                  <a:cubicBezTo>
                    <a:pt x="55" y="55"/>
                    <a:pt x="55" y="55"/>
                    <a:pt x="55" y="55"/>
                  </a:cubicBezTo>
                  <a:cubicBezTo>
                    <a:pt x="43" y="55"/>
                    <a:pt x="43" y="55"/>
                    <a:pt x="43" y="55"/>
                  </a:cubicBezTo>
                  <a:cubicBezTo>
                    <a:pt x="43" y="64"/>
                    <a:pt x="43" y="64"/>
                    <a:pt x="43" y="64"/>
                  </a:cubicBezTo>
                  <a:cubicBezTo>
                    <a:pt x="37" y="64"/>
                    <a:pt x="37" y="64"/>
                    <a:pt x="37" y="64"/>
                  </a:cubicBezTo>
                  <a:cubicBezTo>
                    <a:pt x="37" y="55"/>
                    <a:pt x="37" y="55"/>
                    <a:pt x="37" y="55"/>
                  </a:cubicBezTo>
                  <a:cubicBezTo>
                    <a:pt x="25" y="55"/>
                    <a:pt x="25" y="55"/>
                    <a:pt x="25" y="55"/>
                  </a:cubicBezTo>
                  <a:cubicBezTo>
                    <a:pt x="25" y="49"/>
                    <a:pt x="25" y="49"/>
                    <a:pt x="25" y="49"/>
                  </a:cubicBezTo>
                  <a:cubicBezTo>
                    <a:pt x="37" y="49"/>
                    <a:pt x="37" y="49"/>
                    <a:pt x="37" y="49"/>
                  </a:cubicBezTo>
                  <a:cubicBezTo>
                    <a:pt x="37" y="46"/>
                    <a:pt x="37" y="46"/>
                    <a:pt x="37" y="46"/>
                  </a:cubicBezTo>
                  <a:cubicBezTo>
                    <a:pt x="25" y="46"/>
                    <a:pt x="25" y="46"/>
                    <a:pt x="25" y="46"/>
                  </a:cubicBezTo>
                  <a:cubicBezTo>
                    <a:pt x="25" y="40"/>
                    <a:pt x="25" y="40"/>
                    <a:pt x="25" y="40"/>
                  </a:cubicBezTo>
                  <a:cubicBezTo>
                    <a:pt x="34" y="40"/>
                    <a:pt x="34" y="40"/>
                    <a:pt x="34" y="40"/>
                  </a:cubicBezTo>
                  <a:cubicBezTo>
                    <a:pt x="23" y="19"/>
                    <a:pt x="23" y="19"/>
                    <a:pt x="23" y="19"/>
                  </a:cubicBezTo>
                  <a:cubicBezTo>
                    <a:pt x="30" y="19"/>
                    <a:pt x="30" y="19"/>
                    <a:pt x="30" y="19"/>
                  </a:cubicBezTo>
                  <a:cubicBezTo>
                    <a:pt x="38" y="35"/>
                    <a:pt x="38" y="35"/>
                    <a:pt x="38" y="35"/>
                  </a:cubicBezTo>
                  <a:cubicBezTo>
                    <a:pt x="39" y="36"/>
                    <a:pt x="39" y="37"/>
                    <a:pt x="40" y="38"/>
                  </a:cubicBezTo>
                  <a:cubicBezTo>
                    <a:pt x="40" y="37"/>
                    <a:pt x="41" y="36"/>
                    <a:pt x="42" y="34"/>
                  </a:cubicBezTo>
                  <a:cubicBezTo>
                    <a:pt x="50" y="19"/>
                    <a:pt x="50" y="19"/>
                    <a:pt x="50" y="19"/>
                  </a:cubicBezTo>
                  <a:cubicBezTo>
                    <a:pt x="57" y="19"/>
                    <a:pt x="57" y="19"/>
                    <a:pt x="57" y="19"/>
                  </a:cubicBezTo>
                  <a:cubicBezTo>
                    <a:pt x="46" y="40"/>
                    <a:pt x="46" y="40"/>
                    <a:pt x="46" y="40"/>
                  </a:cubicBezTo>
                  <a:lnTo>
                    <a:pt x="5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endParaRPr lang="zh-CN" altLang="en-US" sz="7200"/>
            </a:p>
          </p:txBody>
        </p:sp>
      </p:grpSp>
      <p:sp>
        <p:nvSpPr>
          <p:cNvPr id="28" name="TextBox 1"/>
          <p:cNvSpPr txBox="1"/>
          <p:nvPr/>
        </p:nvSpPr>
        <p:spPr>
          <a:xfrm>
            <a:off x="9185713" y="342019"/>
            <a:ext cx="5924550" cy="706755"/>
          </a:xfrm>
          <a:prstGeom prst="rect">
            <a:avLst/>
          </a:prstGeom>
          <a:noFill/>
        </p:spPr>
        <p:txBody>
          <a:bodyPr wrap="square" rtlCol="0">
            <a:spAutoFit/>
          </a:bodyPr>
          <a:lstStyle/>
          <a:p>
            <a:pPr algn="ctr"/>
            <a:r>
              <a:rPr lang="zh-CN" sz="4000" b="1" dirty="0">
                <a:solidFill>
                  <a:schemeClr val="accent3"/>
                </a:solidFill>
                <a:latin typeface="微软雅黑" panose="020B0503020204020204" pitchFamily="34" charset="-122"/>
                <a:ea typeface="微软雅黑" panose="020B0503020204020204" pitchFamily="34" charset="-122"/>
              </a:rPr>
              <a:t>创新点</a:t>
            </a:r>
            <a:endParaRPr lang="zh-CN" sz="4000" b="1" dirty="0">
              <a:solidFill>
                <a:schemeClr val="accent3"/>
              </a:solidFill>
              <a:latin typeface="微软雅黑" panose="020B0503020204020204" pitchFamily="34" charset="-122"/>
              <a:ea typeface="微软雅黑" panose="020B0503020204020204" pitchFamily="34" charset="-122"/>
            </a:endParaRPr>
          </a:p>
        </p:txBody>
      </p:sp>
      <p:sp>
        <p:nvSpPr>
          <p:cNvPr id="29" name="椭圆 28"/>
          <p:cNvSpPr/>
          <p:nvPr/>
        </p:nvSpPr>
        <p:spPr>
          <a:xfrm>
            <a:off x="11408593" y="1301933"/>
            <a:ext cx="235131" cy="235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1900630" y="1301933"/>
            <a:ext cx="235131" cy="235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2392665" y="1301933"/>
            <a:ext cx="235131" cy="235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 calcmode="lin" valueType="num">
                                      <p:cBhvr>
                                        <p:cTn id="16" dur="500" fill="hold"/>
                                        <p:tgtEl>
                                          <p:spTgt spid="43"/>
                                        </p:tgtEl>
                                        <p:attrNameLst>
                                          <p:attrName>ppt_w</p:attrName>
                                        </p:attrNameLst>
                                      </p:cBhvr>
                                      <p:tavLst>
                                        <p:tav tm="0">
                                          <p:val>
                                            <p:fltVal val="0"/>
                                          </p:val>
                                        </p:tav>
                                        <p:tav tm="100000">
                                          <p:val>
                                            <p:strVal val="#ppt_w"/>
                                          </p:val>
                                        </p:tav>
                                      </p:tavLst>
                                    </p:anim>
                                    <p:anim calcmode="lin" valueType="num">
                                      <p:cBhvr>
                                        <p:cTn id="17" dur="500" fill="hold"/>
                                        <p:tgtEl>
                                          <p:spTgt spid="43"/>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wipe(left)">
                                      <p:cBhvr>
                                        <p:cTn id="29" dur="500"/>
                                        <p:tgtEl>
                                          <p:spTgt spid="46"/>
                                        </p:tgtEl>
                                      </p:cBhvr>
                                    </p:animEffect>
                                  </p:childTnLst>
                                </p:cTn>
                              </p:par>
                              <p:par>
                                <p:cTn id="30" presetID="22" presetClass="entr" presetSubtype="8"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par>
                                <p:cTn id="33" presetID="22" presetClass="entr" presetSubtype="8"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wipe(left)">
                                      <p:cBhvr>
                                        <p:cTn id="35" dur="500"/>
                                        <p:tgtEl>
                                          <p:spTgt spid="48"/>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500"/>
                                        <p:tgtEl>
                                          <p:spTgt spid="5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childTnLst>
                          </p:cTn>
                        </p:par>
                        <p:par>
                          <p:cTn id="46" fill="hold">
                            <p:stCondLst>
                              <p:cond delay="3500"/>
                            </p:stCondLst>
                            <p:childTnLst>
                              <p:par>
                                <p:cTn id="47" presetID="49" presetClass="entr" presetSubtype="0" decel="100000"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ppt_w</p:attrName>
                                        </p:attrNameLst>
                                      </p:cBhvr>
                                      <p:tavLst>
                                        <p:tav tm="0">
                                          <p:val>
                                            <p:fltVal val="0"/>
                                          </p:val>
                                        </p:tav>
                                        <p:tav tm="100000">
                                          <p:val>
                                            <p:strVal val="#ppt_w"/>
                                          </p:val>
                                        </p:tav>
                                      </p:tavLst>
                                    </p:anim>
                                    <p:anim calcmode="lin" valueType="num">
                                      <p:cBhvr>
                                        <p:cTn id="50" dur="500" fill="hold"/>
                                        <p:tgtEl>
                                          <p:spTgt spid="13"/>
                                        </p:tgtEl>
                                        <p:attrNameLst>
                                          <p:attrName>ppt_h</p:attrName>
                                        </p:attrNameLst>
                                      </p:cBhvr>
                                      <p:tavLst>
                                        <p:tav tm="0">
                                          <p:val>
                                            <p:fltVal val="0"/>
                                          </p:val>
                                        </p:tav>
                                        <p:tav tm="100000">
                                          <p:val>
                                            <p:strVal val="#ppt_h"/>
                                          </p:val>
                                        </p:tav>
                                      </p:tavLst>
                                    </p:anim>
                                    <p:anim calcmode="lin" valueType="num">
                                      <p:cBhvr>
                                        <p:cTn id="51" dur="500" fill="hold"/>
                                        <p:tgtEl>
                                          <p:spTgt spid="13"/>
                                        </p:tgtEl>
                                        <p:attrNameLst>
                                          <p:attrName>style.rotation</p:attrName>
                                        </p:attrNameLst>
                                      </p:cBhvr>
                                      <p:tavLst>
                                        <p:tav tm="0">
                                          <p:val>
                                            <p:fltVal val="360"/>
                                          </p:val>
                                        </p:tav>
                                        <p:tav tm="100000">
                                          <p:val>
                                            <p:fltVal val="0"/>
                                          </p:val>
                                        </p:tav>
                                      </p:tavLst>
                                    </p:anim>
                                    <p:animEffect transition="in" filter="fade">
                                      <p:cBhvr>
                                        <p:cTn id="52" dur="500"/>
                                        <p:tgtEl>
                                          <p:spTgt spid="13"/>
                                        </p:tgtEl>
                                      </p:cBhvr>
                                    </p:animEffect>
                                  </p:childTnLst>
                                </p:cTn>
                              </p:par>
                            </p:childTnLst>
                          </p:cTn>
                        </p:par>
                        <p:par>
                          <p:cTn id="53" fill="hold">
                            <p:stCondLst>
                              <p:cond delay="4000"/>
                            </p:stCondLst>
                            <p:childTnLst>
                              <p:par>
                                <p:cTn id="54" presetID="22" presetClass="entr" presetSubtype="8" fill="hold" grpId="0" nodeType="afterEffect">
                                  <p:stCondLst>
                                    <p:cond delay="0"/>
                                  </p:stCondLst>
                                  <p:childTnLst>
                                    <p:set>
                                      <p:cBhvr>
                                        <p:cTn id="55" dur="1" fill="hold">
                                          <p:stCondLst>
                                            <p:cond delay="0"/>
                                          </p:stCondLst>
                                        </p:cTn>
                                        <p:tgtEl>
                                          <p:spTgt spid="79"/>
                                        </p:tgtEl>
                                        <p:attrNameLst>
                                          <p:attrName>style.visibility</p:attrName>
                                        </p:attrNameLst>
                                      </p:cBhvr>
                                      <p:to>
                                        <p:strVal val="visible"/>
                                      </p:to>
                                    </p:set>
                                    <p:animEffect transition="in" filter="wipe(left)">
                                      <p:cBhvr>
                                        <p:cTn id="56" dur="500"/>
                                        <p:tgtEl>
                                          <p:spTgt spid="79"/>
                                        </p:tgtEl>
                                      </p:cBhvr>
                                    </p:animEffect>
                                  </p:childTnLst>
                                </p:cTn>
                              </p:par>
                            </p:childTnLst>
                          </p:cTn>
                        </p:par>
                        <p:par>
                          <p:cTn id="57" fill="hold">
                            <p:stCondLst>
                              <p:cond delay="4500"/>
                            </p:stCondLst>
                            <p:childTnLst>
                              <p:par>
                                <p:cTn id="58" presetID="49" presetClass="entr" presetSubtype="0" decel="100000" fill="hold" nodeType="after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500" fill="hold"/>
                                        <p:tgtEl>
                                          <p:spTgt spid="14"/>
                                        </p:tgtEl>
                                        <p:attrNameLst>
                                          <p:attrName>ppt_w</p:attrName>
                                        </p:attrNameLst>
                                      </p:cBhvr>
                                      <p:tavLst>
                                        <p:tav tm="0">
                                          <p:val>
                                            <p:fltVal val="0"/>
                                          </p:val>
                                        </p:tav>
                                        <p:tav tm="100000">
                                          <p:val>
                                            <p:strVal val="#ppt_w"/>
                                          </p:val>
                                        </p:tav>
                                      </p:tavLst>
                                    </p:anim>
                                    <p:anim calcmode="lin" valueType="num">
                                      <p:cBhvr>
                                        <p:cTn id="61" dur="500" fill="hold"/>
                                        <p:tgtEl>
                                          <p:spTgt spid="14"/>
                                        </p:tgtEl>
                                        <p:attrNameLst>
                                          <p:attrName>ppt_h</p:attrName>
                                        </p:attrNameLst>
                                      </p:cBhvr>
                                      <p:tavLst>
                                        <p:tav tm="0">
                                          <p:val>
                                            <p:fltVal val="0"/>
                                          </p:val>
                                        </p:tav>
                                        <p:tav tm="100000">
                                          <p:val>
                                            <p:strVal val="#ppt_h"/>
                                          </p:val>
                                        </p:tav>
                                      </p:tavLst>
                                    </p:anim>
                                    <p:anim calcmode="lin" valueType="num">
                                      <p:cBhvr>
                                        <p:cTn id="62" dur="500" fill="hold"/>
                                        <p:tgtEl>
                                          <p:spTgt spid="14"/>
                                        </p:tgtEl>
                                        <p:attrNameLst>
                                          <p:attrName>style.rotation</p:attrName>
                                        </p:attrNameLst>
                                      </p:cBhvr>
                                      <p:tavLst>
                                        <p:tav tm="0">
                                          <p:val>
                                            <p:fltVal val="360"/>
                                          </p:val>
                                        </p:tav>
                                        <p:tav tm="100000">
                                          <p:val>
                                            <p:fltVal val="0"/>
                                          </p:val>
                                        </p:tav>
                                      </p:tavLst>
                                    </p:anim>
                                    <p:animEffect transition="in" filter="fade">
                                      <p:cBhvr>
                                        <p:cTn id="63" dur="500"/>
                                        <p:tgtEl>
                                          <p:spTgt spid="14"/>
                                        </p:tgtEl>
                                      </p:cBhvr>
                                    </p:animEffect>
                                  </p:childTnLst>
                                </p:cTn>
                              </p:par>
                            </p:childTnLst>
                          </p:cTn>
                        </p:par>
                        <p:par>
                          <p:cTn id="64" fill="hold">
                            <p:stCondLst>
                              <p:cond delay="5000"/>
                            </p:stCondLst>
                            <p:childTnLst>
                              <p:par>
                                <p:cTn id="65" presetID="49" presetClass="entr" presetSubtype="0" decel="100000" fill="hold"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500" fill="hold"/>
                                        <p:tgtEl>
                                          <p:spTgt spid="15"/>
                                        </p:tgtEl>
                                        <p:attrNameLst>
                                          <p:attrName>ppt_w</p:attrName>
                                        </p:attrNameLst>
                                      </p:cBhvr>
                                      <p:tavLst>
                                        <p:tav tm="0">
                                          <p:val>
                                            <p:fltVal val="0"/>
                                          </p:val>
                                        </p:tav>
                                        <p:tav tm="100000">
                                          <p:val>
                                            <p:strVal val="#ppt_w"/>
                                          </p:val>
                                        </p:tav>
                                      </p:tavLst>
                                    </p:anim>
                                    <p:anim calcmode="lin" valueType="num">
                                      <p:cBhvr>
                                        <p:cTn id="68" dur="500" fill="hold"/>
                                        <p:tgtEl>
                                          <p:spTgt spid="15"/>
                                        </p:tgtEl>
                                        <p:attrNameLst>
                                          <p:attrName>ppt_h</p:attrName>
                                        </p:attrNameLst>
                                      </p:cBhvr>
                                      <p:tavLst>
                                        <p:tav tm="0">
                                          <p:val>
                                            <p:fltVal val="0"/>
                                          </p:val>
                                        </p:tav>
                                        <p:tav tm="100000">
                                          <p:val>
                                            <p:strVal val="#ppt_h"/>
                                          </p:val>
                                        </p:tav>
                                      </p:tavLst>
                                    </p:anim>
                                    <p:anim calcmode="lin" valueType="num">
                                      <p:cBhvr>
                                        <p:cTn id="69" dur="500" fill="hold"/>
                                        <p:tgtEl>
                                          <p:spTgt spid="15"/>
                                        </p:tgtEl>
                                        <p:attrNameLst>
                                          <p:attrName>style.rotation</p:attrName>
                                        </p:attrNameLst>
                                      </p:cBhvr>
                                      <p:tavLst>
                                        <p:tav tm="0">
                                          <p:val>
                                            <p:fltVal val="360"/>
                                          </p:val>
                                        </p:tav>
                                        <p:tav tm="100000">
                                          <p:val>
                                            <p:fltVal val="0"/>
                                          </p:val>
                                        </p:tav>
                                      </p:tavLst>
                                    </p:anim>
                                    <p:animEffect transition="in" filter="fade">
                                      <p:cBhvr>
                                        <p:cTn id="70" dur="500"/>
                                        <p:tgtEl>
                                          <p:spTgt spid="15"/>
                                        </p:tgtEl>
                                      </p:cBhvr>
                                    </p:animEffect>
                                  </p:childTnLst>
                                </p:cTn>
                              </p:par>
                            </p:childTnLst>
                          </p:cTn>
                        </p:par>
                        <p:par>
                          <p:cTn id="71" fill="hold">
                            <p:stCondLst>
                              <p:cond delay="5500"/>
                            </p:stCondLst>
                            <p:childTnLst>
                              <p:par>
                                <p:cTn id="72" presetID="47" presetClass="entr" presetSubtype="0" fill="hold" grpId="0" nodeType="after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anim calcmode="lin" valueType="num">
                                      <p:cBhvr>
                                        <p:cTn id="75" dur="500" fill="hold"/>
                                        <p:tgtEl>
                                          <p:spTgt spid="28"/>
                                        </p:tgtEl>
                                        <p:attrNameLst>
                                          <p:attrName>ppt_x</p:attrName>
                                        </p:attrNameLst>
                                      </p:cBhvr>
                                      <p:tavLst>
                                        <p:tav tm="0">
                                          <p:val>
                                            <p:strVal val="#ppt_x"/>
                                          </p:val>
                                        </p:tav>
                                        <p:tav tm="100000">
                                          <p:val>
                                            <p:strVal val="#ppt_x"/>
                                          </p:val>
                                        </p:tav>
                                      </p:tavLst>
                                    </p:anim>
                                    <p:anim calcmode="lin" valueType="num">
                                      <p:cBhvr>
                                        <p:cTn id="76"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3" grpId="0" bldLvl="0" animBg="1"/>
      <p:bldP spid="44" grpId="0"/>
      <p:bldP spid="45" grpId="0"/>
      <p:bldP spid="49" grpId="0" bldLvl="0" animBg="1"/>
      <p:bldP spid="50" grpId="0" bldLvl="0" animBg="1"/>
      <p:bldP spid="51" grpId="0" bldLvl="0" animBg="1"/>
      <p:bldP spid="52" grpId="0" bldLvl="0" animBg="1"/>
      <p:bldP spid="79"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14319"/>
          <a:stretch>
            <a:fillRect/>
          </a:stretch>
        </p:blipFill>
        <p:spPr>
          <a:xfrm>
            <a:off x="11383766" y="0"/>
            <a:ext cx="13000234" cy="13716000"/>
          </a:xfrm>
          <a:prstGeom prst="rect">
            <a:avLst/>
          </a:prstGeom>
        </p:spPr>
      </p:pic>
      <p:grpSp>
        <p:nvGrpSpPr>
          <p:cNvPr id="3" name="组合 2"/>
          <p:cNvGrpSpPr/>
          <p:nvPr/>
        </p:nvGrpSpPr>
        <p:grpSpPr>
          <a:xfrm>
            <a:off x="12521897" y="1174664"/>
            <a:ext cx="10751058" cy="11366672"/>
            <a:chOff x="12521897" y="1174664"/>
            <a:chExt cx="10751058" cy="11366672"/>
          </a:xfrm>
        </p:grpSpPr>
        <p:sp>
          <p:nvSpPr>
            <p:cNvPr id="16" name="Rectangle 15"/>
            <p:cNvSpPr/>
            <p:nvPr/>
          </p:nvSpPr>
          <p:spPr>
            <a:xfrm>
              <a:off x="12521897" y="1174664"/>
              <a:ext cx="10751058" cy="11366672"/>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330609" y="4828409"/>
              <a:ext cx="7586661" cy="3954065"/>
            </a:xfrm>
            <a:prstGeom prst="rect">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4936797" y="5558927"/>
              <a:ext cx="6629456" cy="1783715"/>
            </a:xfrm>
            <a:prstGeom prst="rect">
              <a:avLst/>
            </a:prstGeom>
            <a:noFill/>
          </p:spPr>
          <p:txBody>
            <a:bodyPr wrap="square" rtlCol="0">
              <a:spAutoFit/>
            </a:bodyPr>
            <a:lstStyle/>
            <a:p>
              <a:pPr algn="ctr"/>
              <a:r>
                <a:rPr lang="en-US" sz="11000" spc="600" dirty="0">
                  <a:solidFill>
                    <a:schemeClr val="bg1"/>
                  </a:solidFill>
                  <a:latin typeface="Futura LT" panose="02000503000000000000" pitchFamily="2" charset="0"/>
                </a:rPr>
                <a:t>SIX</a:t>
              </a:r>
              <a:endParaRPr lang="en-US" sz="11000" spc="600" dirty="0">
                <a:solidFill>
                  <a:schemeClr val="bg1"/>
                </a:solidFill>
                <a:latin typeface="Futura LT" panose="02000503000000000000" pitchFamily="2" charset="0"/>
              </a:endParaRPr>
            </a:p>
          </p:txBody>
        </p:sp>
        <p:sp>
          <p:nvSpPr>
            <p:cNvPr id="12" name="TextBox 11"/>
            <p:cNvSpPr txBox="1"/>
            <p:nvPr/>
          </p:nvSpPr>
          <p:spPr>
            <a:xfrm>
              <a:off x="15070207" y="7246363"/>
              <a:ext cx="6638597" cy="707886"/>
            </a:xfrm>
            <a:prstGeom prst="rect">
              <a:avLst/>
            </a:prstGeom>
            <a:noFill/>
          </p:spPr>
          <p:txBody>
            <a:bodyPr wrap="square" rtlCol="0">
              <a:spAutoFit/>
            </a:bodyPr>
            <a:lstStyle/>
            <a:p>
              <a:pPr algn="ctr"/>
              <a:r>
                <a:rPr lang="en-US" sz="4000" spc="2000" dirty="0">
                  <a:solidFill>
                    <a:schemeClr val="bg1"/>
                  </a:solidFill>
                  <a:latin typeface="Futura LT" panose="02000503000000000000" pitchFamily="2" charset="0"/>
                </a:rPr>
                <a:t>COLLECTION</a:t>
              </a:r>
              <a:endParaRPr lang="en-US" sz="4000" spc="2000" dirty="0">
                <a:solidFill>
                  <a:schemeClr val="bg1"/>
                </a:solidFill>
                <a:latin typeface="Futura LT" panose="02000503000000000000" pitchFamily="2" charset="0"/>
              </a:endParaRPr>
            </a:p>
          </p:txBody>
        </p:sp>
      </p:grpSp>
      <p:sp>
        <p:nvSpPr>
          <p:cNvPr id="14" name="TextBox 13"/>
          <p:cNvSpPr txBox="1"/>
          <p:nvPr/>
        </p:nvSpPr>
        <p:spPr>
          <a:xfrm>
            <a:off x="2493414" y="6374076"/>
            <a:ext cx="6005041" cy="5077460"/>
          </a:xfrm>
          <a:prstGeom prst="rect">
            <a:avLst/>
          </a:prstGeom>
          <a:noFill/>
        </p:spPr>
        <p:txBody>
          <a:bodyPr wrap="square" rtlCol="0">
            <a:spAutoFit/>
          </a:bodyPr>
          <a:lstStyle/>
          <a:p>
            <a:pPr algn="just">
              <a:lnSpc>
                <a:spcPct val="150000"/>
              </a:lnSpc>
            </a:pPr>
            <a:r>
              <a:rPr lang="en-US"/>
              <a:t>最初的90%的代码用去了最初90%的开发时间。余下的10%的代码用掉另外90%的开发时间。</a:t>
            </a:r>
            <a:endParaRPr lang="en-US"/>
          </a:p>
          <a:p>
            <a:pPr algn="just">
              <a:lnSpc>
                <a:spcPct val="150000"/>
              </a:lnSpc>
            </a:pPr>
            <a:endParaRPr lang="en-US"/>
          </a:p>
          <a:p>
            <a:pPr algn="just">
              <a:lnSpc>
                <a:spcPct val="150000"/>
              </a:lnSpc>
            </a:pPr>
            <a:r>
              <a:rPr lang="en-US"/>
              <a:t>——Tom Cargill</a:t>
            </a:r>
            <a:endParaRPr lang="en-US"/>
          </a:p>
        </p:txBody>
      </p:sp>
      <p:cxnSp>
        <p:nvCxnSpPr>
          <p:cNvPr id="15" name="Straight Connector 14"/>
          <p:cNvCxnSpPr/>
          <p:nvPr/>
        </p:nvCxnSpPr>
        <p:spPr>
          <a:xfrm>
            <a:off x="3271307" y="5760731"/>
            <a:ext cx="43662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982287" y="4119128"/>
            <a:ext cx="4839795" cy="1353185"/>
          </a:xfrm>
          <a:prstGeom prst="rect">
            <a:avLst/>
          </a:prstGeom>
        </p:spPr>
        <p:txBody>
          <a:bodyPr wrap="square">
            <a:spAutoFit/>
          </a:bodyPr>
          <a:lstStyle/>
          <a:p>
            <a:pPr algn="ctr"/>
            <a:r>
              <a:rPr lang="zh-CN" altLang="en-US" sz="8200">
                <a:solidFill>
                  <a:prstClr val="black"/>
                </a:solidFill>
                <a:latin typeface="微软雅黑" panose="020B0503020204020204" pitchFamily="34" charset="-122"/>
                <a:ea typeface="微软雅黑" panose="020B0503020204020204" pitchFamily="34" charset="-122"/>
              </a:rPr>
              <a:t>经验教训 </a:t>
            </a:r>
            <a:endParaRPr lang="zh-CN" altLang="en-US" sz="82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 name="TextBox 1"/>
          <p:cNvSpPr txBox="1"/>
          <p:nvPr/>
        </p:nvSpPr>
        <p:spPr>
          <a:xfrm>
            <a:off x="5528945" y="287655"/>
            <a:ext cx="12978765" cy="706755"/>
          </a:xfrm>
          <a:prstGeom prst="rect">
            <a:avLst/>
          </a:prstGeom>
          <a:noFill/>
        </p:spPr>
        <p:txBody>
          <a:bodyPr wrap="square" rtlCol="0">
            <a:spAutoFit/>
          </a:bodyPr>
          <a:p>
            <a:pPr algn="ctr"/>
            <a:r>
              <a:rPr lang="zh-CN" altLang="en-US" sz="4000" b="1" dirty="0">
                <a:solidFill>
                  <a:schemeClr val="accent3"/>
                </a:solidFill>
                <a:latin typeface="微软雅黑" panose="020B0503020204020204" pitchFamily="34" charset="-122"/>
                <a:ea typeface="微软雅黑" panose="020B0503020204020204" pitchFamily="34" charset="-122"/>
              </a:rPr>
              <a:t>经验教训</a:t>
            </a:r>
            <a:endParaRPr lang="zh-CN" altLang="en-US" sz="4000" b="1" dirty="0">
              <a:solidFill>
                <a:schemeClr val="accent3"/>
              </a:solidFill>
              <a:latin typeface="微软雅黑" panose="020B0503020204020204" pitchFamily="34" charset="-122"/>
              <a:ea typeface="微软雅黑" panose="020B0503020204020204" pitchFamily="34" charset="-122"/>
            </a:endParaRPr>
          </a:p>
        </p:txBody>
      </p:sp>
      <p:sp>
        <p:nvSpPr>
          <p:cNvPr id="55" name="椭圆 54"/>
          <p:cNvSpPr/>
          <p:nvPr/>
        </p:nvSpPr>
        <p:spPr>
          <a:xfrm>
            <a:off x="11408593" y="1301933"/>
            <a:ext cx="235131" cy="235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nvSpPr>
        <p:spPr>
          <a:xfrm>
            <a:off x="11900630" y="1301933"/>
            <a:ext cx="235131" cy="235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椭圆 56"/>
          <p:cNvSpPr/>
          <p:nvPr/>
        </p:nvSpPr>
        <p:spPr>
          <a:xfrm>
            <a:off x="12392665" y="1301933"/>
            <a:ext cx="235131" cy="235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2232660" y="3335020"/>
            <a:ext cx="20668615" cy="9509125"/>
          </a:xfrm>
          <a:prstGeom prst="rect">
            <a:avLst/>
          </a:prstGeom>
          <a:noFill/>
        </p:spPr>
        <p:txBody>
          <a:bodyPr wrap="square" rtlCol="0">
            <a:spAutoFit/>
          </a:bodyPr>
          <a:p>
            <a:r>
              <a:rPr lang="zh-CN" altLang="en-US"/>
              <a:t>鲍辰：虽然我们在项目中已经非常重视需求工程了，但是需求的变更总是非常快速的，有时候vision文档并不能跟上需求变更的速度，这时候就需要我们在一开始需求的时候就好好确立需求基线，及时同步变更。</a:t>
            </a:r>
            <a:endParaRPr lang="zh-CN" altLang="en-US"/>
          </a:p>
          <a:p>
            <a:endParaRPr lang="en-US" altLang="zh-CN"/>
          </a:p>
          <a:p>
            <a:r>
              <a:rPr lang="zh-CN" altLang="en-US"/>
              <a:t>乐辰阳：我主要收获的是编码方面的经验。这里包括了尝试了多种之前未尝试过的编程语言，编程框架，如Java，React Native等，编译并且整合了不少有名的第三方库，比如ffmpeg。通过运用JNI感受了数据在java层和原生层传递过程，也为运用了原生层代码提高了音频效率而感到了高兴。由于代码量巨大，bug层出，也让我在调试过程中养成了良好的代码风格和命名规范。</a:t>
            </a:r>
            <a:endParaRPr lang="zh-CN" altLang="en-US"/>
          </a:p>
          <a:p>
            <a:endParaRPr lang="zh-CN" altLang="en-US"/>
          </a:p>
          <a:p>
            <a:r>
              <a:rPr lang="zh-CN" altLang="en-US"/>
              <a:t>梁晨：</a:t>
            </a:r>
            <a:endParaRPr lang="zh-CN" altLang="en-US"/>
          </a:p>
          <a:p>
            <a:r>
              <a:rPr lang="en-US" altLang="zh-CN"/>
              <a:t>1.</a:t>
            </a:r>
            <a:r>
              <a:rPr lang="zh-CN" altLang="en-US"/>
              <a:t>封装一些脚本能有利于自己快速执行一套指令，也能为组员提供一个方便的接口，不需要搞懂流程也能快速实现功能。</a:t>
            </a:r>
            <a:endParaRPr lang="zh-CN" altLang="en-US"/>
          </a:p>
          <a:p>
            <a:r>
              <a:rPr lang="en-US" altLang="zh-CN"/>
              <a:t>2</a:t>
            </a:r>
            <a:r>
              <a:rPr lang="zh-CN" altLang="en-US"/>
              <a:t>.对于已经调试通过的代码，要妥善备份保存，即分为稳定版和测试版，使得后续更改后出现难以解决的错误，也能版本回退，不至于很长一段时间用不了或者推倒重写。</a:t>
            </a:r>
            <a:endParaRPr lang="zh-CN" altLang="en-US"/>
          </a:p>
          <a:p>
            <a:r>
              <a:rPr lang="en-US" altLang="zh-CN"/>
              <a:t>3</a:t>
            </a:r>
            <a:r>
              <a:rPr lang="zh-CN" altLang="en-US"/>
              <a:t>.跟别人对接的时候，保存好该版本，也就只需要进行一次对接，后续都能进行成功地复用。</a:t>
            </a:r>
            <a:endParaRPr lang="zh-CN" altLang="en-US"/>
          </a:p>
          <a:p>
            <a:endParaRPr lang="zh-CN" altLang="en-US"/>
          </a:p>
          <a:p>
            <a:r>
              <a:rPr lang="en-US" altLang="zh-CN"/>
              <a:t>……</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anim calcmode="lin" valueType="num">
                                      <p:cBhvr>
                                        <p:cTn id="8" dur="500" fill="hold"/>
                                        <p:tgtEl>
                                          <p:spTgt spid="54"/>
                                        </p:tgtEl>
                                        <p:attrNameLst>
                                          <p:attrName>ppt_x</p:attrName>
                                        </p:attrNameLst>
                                      </p:cBhvr>
                                      <p:tavLst>
                                        <p:tav tm="0">
                                          <p:val>
                                            <p:strVal val="#ppt_x"/>
                                          </p:val>
                                        </p:tav>
                                        <p:tav tm="100000">
                                          <p:val>
                                            <p:strVal val="#ppt_x"/>
                                          </p:val>
                                        </p:tav>
                                      </p:tavLst>
                                    </p:anim>
                                    <p:anim calcmode="lin" valueType="num">
                                      <p:cBhvr>
                                        <p:cTn id="9" dur="500" fill="hold"/>
                                        <p:tgtEl>
                                          <p:spTgt spid="5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14319"/>
          <a:stretch>
            <a:fillRect/>
          </a:stretch>
        </p:blipFill>
        <p:spPr>
          <a:xfrm>
            <a:off x="11383766" y="0"/>
            <a:ext cx="13000234" cy="13716000"/>
          </a:xfrm>
          <a:prstGeom prst="rect">
            <a:avLst/>
          </a:prstGeom>
        </p:spPr>
      </p:pic>
      <p:grpSp>
        <p:nvGrpSpPr>
          <p:cNvPr id="3" name="组合 2"/>
          <p:cNvGrpSpPr/>
          <p:nvPr/>
        </p:nvGrpSpPr>
        <p:grpSpPr>
          <a:xfrm>
            <a:off x="12521897" y="1174664"/>
            <a:ext cx="10751058" cy="11366672"/>
            <a:chOff x="12521897" y="1174664"/>
            <a:chExt cx="10751058" cy="11366672"/>
          </a:xfrm>
        </p:grpSpPr>
        <p:sp>
          <p:nvSpPr>
            <p:cNvPr id="16" name="Rectangle 15"/>
            <p:cNvSpPr/>
            <p:nvPr/>
          </p:nvSpPr>
          <p:spPr>
            <a:xfrm>
              <a:off x="12521897" y="1174664"/>
              <a:ext cx="10751058" cy="11366672"/>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330609" y="4828409"/>
              <a:ext cx="7586661" cy="3954065"/>
            </a:xfrm>
            <a:prstGeom prst="rect">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4936797" y="5558927"/>
              <a:ext cx="6629456" cy="1783715"/>
            </a:xfrm>
            <a:prstGeom prst="rect">
              <a:avLst/>
            </a:prstGeom>
            <a:noFill/>
          </p:spPr>
          <p:txBody>
            <a:bodyPr wrap="square" rtlCol="0">
              <a:spAutoFit/>
            </a:bodyPr>
            <a:lstStyle/>
            <a:p>
              <a:pPr algn="ctr"/>
              <a:r>
                <a:rPr lang="en-US" sz="11000" spc="600" dirty="0">
                  <a:solidFill>
                    <a:schemeClr val="bg1"/>
                  </a:solidFill>
                  <a:latin typeface="Futura LT" panose="02000503000000000000" pitchFamily="2" charset="0"/>
                </a:rPr>
                <a:t>SEVEN</a:t>
              </a:r>
              <a:endParaRPr lang="en-US" sz="11000" spc="600" dirty="0">
                <a:solidFill>
                  <a:schemeClr val="bg1"/>
                </a:solidFill>
                <a:latin typeface="Futura LT" panose="02000503000000000000" pitchFamily="2" charset="0"/>
              </a:endParaRPr>
            </a:p>
          </p:txBody>
        </p:sp>
        <p:sp>
          <p:nvSpPr>
            <p:cNvPr id="12" name="TextBox 11"/>
            <p:cNvSpPr txBox="1"/>
            <p:nvPr/>
          </p:nvSpPr>
          <p:spPr>
            <a:xfrm>
              <a:off x="15070207" y="7246363"/>
              <a:ext cx="6638597" cy="707886"/>
            </a:xfrm>
            <a:prstGeom prst="rect">
              <a:avLst/>
            </a:prstGeom>
            <a:noFill/>
          </p:spPr>
          <p:txBody>
            <a:bodyPr wrap="square" rtlCol="0">
              <a:spAutoFit/>
            </a:bodyPr>
            <a:lstStyle/>
            <a:p>
              <a:pPr algn="ctr"/>
              <a:r>
                <a:rPr lang="en-US" sz="4000" spc="2000" dirty="0">
                  <a:solidFill>
                    <a:schemeClr val="bg1"/>
                  </a:solidFill>
                  <a:latin typeface="Futura LT" panose="02000503000000000000" pitchFamily="2" charset="0"/>
                </a:rPr>
                <a:t>COLLECTION</a:t>
              </a:r>
              <a:endParaRPr lang="en-US" sz="4000" spc="2000" dirty="0">
                <a:solidFill>
                  <a:schemeClr val="bg1"/>
                </a:solidFill>
                <a:latin typeface="Futura LT" panose="02000503000000000000" pitchFamily="2" charset="0"/>
              </a:endParaRPr>
            </a:p>
          </p:txBody>
        </p:sp>
      </p:grpSp>
      <p:sp>
        <p:nvSpPr>
          <p:cNvPr id="14" name="TextBox 13"/>
          <p:cNvSpPr txBox="1"/>
          <p:nvPr/>
        </p:nvSpPr>
        <p:spPr>
          <a:xfrm>
            <a:off x="2493414" y="6374076"/>
            <a:ext cx="6005041" cy="5077460"/>
          </a:xfrm>
          <a:prstGeom prst="rect">
            <a:avLst/>
          </a:prstGeom>
          <a:noFill/>
        </p:spPr>
        <p:txBody>
          <a:bodyPr wrap="square" rtlCol="0">
            <a:spAutoFit/>
          </a:bodyPr>
          <a:lstStyle/>
          <a:p>
            <a:pPr algn="just">
              <a:lnSpc>
                <a:spcPct val="150000"/>
              </a:lnSpc>
            </a:pPr>
            <a:r>
              <a:rPr lang="en-US"/>
              <a:t>最初的90%的代码用去了最初90%的开发时间。余下的10%的代码用掉另外90%的开发时间。</a:t>
            </a:r>
            <a:endParaRPr lang="en-US"/>
          </a:p>
          <a:p>
            <a:pPr algn="just">
              <a:lnSpc>
                <a:spcPct val="150000"/>
              </a:lnSpc>
            </a:pPr>
            <a:endParaRPr lang="en-US"/>
          </a:p>
          <a:p>
            <a:pPr algn="just">
              <a:lnSpc>
                <a:spcPct val="150000"/>
              </a:lnSpc>
            </a:pPr>
            <a:r>
              <a:rPr lang="en-US"/>
              <a:t>——Tom Cargill</a:t>
            </a:r>
            <a:endParaRPr lang="en-US"/>
          </a:p>
        </p:txBody>
      </p:sp>
      <p:cxnSp>
        <p:nvCxnSpPr>
          <p:cNvPr id="15" name="Straight Connector 14"/>
          <p:cNvCxnSpPr/>
          <p:nvPr/>
        </p:nvCxnSpPr>
        <p:spPr>
          <a:xfrm>
            <a:off x="3271307" y="5760731"/>
            <a:ext cx="43662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982287" y="4119128"/>
            <a:ext cx="4839795" cy="1353185"/>
          </a:xfrm>
          <a:prstGeom prst="rect">
            <a:avLst/>
          </a:prstGeom>
        </p:spPr>
        <p:txBody>
          <a:bodyPr wrap="square">
            <a:spAutoFit/>
          </a:bodyPr>
          <a:lstStyle/>
          <a:p>
            <a:pPr algn="ctr"/>
            <a:r>
              <a:rPr lang="zh-CN" altLang="en-US" sz="8200">
                <a:solidFill>
                  <a:prstClr val="black"/>
                </a:solidFill>
                <a:latin typeface="微软雅黑" panose="020B0503020204020204" pitchFamily="34" charset="-122"/>
                <a:ea typeface="微软雅黑" panose="020B0503020204020204" pitchFamily="34" charset="-122"/>
              </a:rPr>
              <a:t>成员分工 </a:t>
            </a:r>
            <a:endParaRPr lang="zh-CN" altLang="en-US" sz="82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4" name="TextBox 4"/>
          <p:cNvSpPr txBox="1"/>
          <p:nvPr/>
        </p:nvSpPr>
        <p:spPr>
          <a:xfrm>
            <a:off x="-3574844" y="108534"/>
            <a:ext cx="33183195" cy="16772890"/>
          </a:xfrm>
          <a:prstGeom prst="rect">
            <a:avLst/>
          </a:prstGeom>
          <a:noFill/>
        </p:spPr>
        <p:txBody>
          <a:bodyPr wrap="none" rtlCol="0">
            <a:spAutoFit/>
          </a:bodyPr>
          <a:lstStyle/>
          <a:p>
            <a:pPr algn="ctr"/>
            <a:r>
              <a:rPr lang="en-US" sz="108400" spc="600" dirty="0">
                <a:solidFill>
                  <a:schemeClr val="bg1">
                    <a:lumMod val="95000"/>
                  </a:schemeClr>
                </a:solidFill>
                <a:latin typeface="Futura LT" panose="02000503000000000000" pitchFamily="2" charset="0"/>
              </a:rPr>
              <a:t>SING</a:t>
            </a:r>
            <a:endParaRPr lang="en-US" sz="108400" spc="600" dirty="0">
              <a:solidFill>
                <a:schemeClr val="bg1">
                  <a:lumMod val="95000"/>
                </a:schemeClr>
              </a:solidFill>
              <a:latin typeface="Futura LT" panose="02000503000000000000" pitchFamily="2" charset="0"/>
            </a:endParaRPr>
          </a:p>
        </p:txBody>
      </p:sp>
      <p:sp>
        <p:nvSpPr>
          <p:cNvPr id="18" name="TextBox 1"/>
          <p:cNvSpPr txBox="1"/>
          <p:nvPr/>
        </p:nvSpPr>
        <p:spPr>
          <a:xfrm>
            <a:off x="9185713" y="342019"/>
            <a:ext cx="5924550" cy="706755"/>
          </a:xfrm>
          <a:prstGeom prst="rect">
            <a:avLst/>
          </a:prstGeom>
          <a:noFill/>
        </p:spPr>
        <p:txBody>
          <a:bodyPr wrap="square" rtlCol="0">
            <a:spAutoFit/>
          </a:bodyPr>
          <a:lstStyle/>
          <a:p>
            <a:pPr algn="ctr"/>
            <a:r>
              <a:rPr lang="zh-CN" altLang="en-US" sz="4000" b="1" dirty="0">
                <a:latin typeface="微软雅黑" panose="020B0503020204020204" pitchFamily="34" charset="-122"/>
                <a:ea typeface="微软雅黑" panose="020B0503020204020204" pitchFamily="34" charset="-122"/>
              </a:rPr>
              <a:t>成员贡献与分工</a:t>
            </a:r>
            <a:endParaRPr lang="zh-CN" altLang="en-US" sz="4000" b="1" dirty="0">
              <a:latin typeface="微软雅黑" panose="020B0503020204020204" pitchFamily="34" charset="-122"/>
              <a:ea typeface="微软雅黑" panose="020B0503020204020204" pitchFamily="34" charset="-122"/>
            </a:endParaRPr>
          </a:p>
        </p:txBody>
      </p:sp>
      <p:sp>
        <p:nvSpPr>
          <p:cNvPr id="19" name="椭圆 18"/>
          <p:cNvSpPr/>
          <p:nvPr/>
        </p:nvSpPr>
        <p:spPr>
          <a:xfrm>
            <a:off x="11408593"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1900630"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2392665"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669770" y="10865485"/>
            <a:ext cx="5311775" cy="645160"/>
          </a:xfrm>
          <a:prstGeom prst="rect">
            <a:avLst/>
          </a:prstGeom>
          <a:noFill/>
        </p:spPr>
        <p:txBody>
          <a:bodyPr wrap="square" rtlCol="0">
            <a:spAutoFit/>
          </a:bodyPr>
          <a:p>
            <a:r>
              <a:rPr lang="zh-CN" altLang="en-US"/>
              <a:t>组长安排每周任务和组会</a:t>
            </a:r>
            <a:endParaRPr lang="zh-CN" altLang="en-US"/>
          </a:p>
        </p:txBody>
      </p:sp>
      <p:pic>
        <p:nvPicPr>
          <p:cNvPr id="7" name="图片 6"/>
          <p:cNvPicPr>
            <a:picLocks noChangeAspect="1"/>
          </p:cNvPicPr>
          <p:nvPr/>
        </p:nvPicPr>
        <p:blipFill>
          <a:blip r:embed="rId1"/>
          <a:stretch>
            <a:fillRect/>
          </a:stretch>
        </p:blipFill>
        <p:spPr>
          <a:xfrm>
            <a:off x="15638780" y="3208020"/>
            <a:ext cx="3373120" cy="7301230"/>
          </a:xfrm>
          <a:prstGeom prst="rect">
            <a:avLst/>
          </a:prstGeom>
        </p:spPr>
      </p:pic>
      <p:pic>
        <p:nvPicPr>
          <p:cNvPr id="8" name="图片 7"/>
          <p:cNvPicPr>
            <a:picLocks noChangeAspect="1"/>
          </p:cNvPicPr>
          <p:nvPr/>
        </p:nvPicPr>
        <p:blipFill>
          <a:blip r:embed="rId2"/>
          <a:stretch>
            <a:fillRect/>
          </a:stretch>
        </p:blipFill>
        <p:spPr>
          <a:xfrm>
            <a:off x="1489710" y="3257550"/>
            <a:ext cx="9599293" cy="7200000"/>
          </a:xfrm>
          <a:prstGeom prst="rect">
            <a:avLst/>
          </a:prstGeom>
        </p:spPr>
      </p:pic>
      <p:sp>
        <p:nvSpPr>
          <p:cNvPr id="9" name="文本框 8"/>
          <p:cNvSpPr txBox="1"/>
          <p:nvPr/>
        </p:nvSpPr>
        <p:spPr>
          <a:xfrm>
            <a:off x="4128770" y="10865485"/>
            <a:ext cx="4804410" cy="645160"/>
          </a:xfrm>
          <a:prstGeom prst="rect">
            <a:avLst/>
          </a:prstGeom>
          <a:noFill/>
        </p:spPr>
        <p:txBody>
          <a:bodyPr wrap="square" rtlCol="0">
            <a:spAutoFit/>
          </a:bodyPr>
          <a:p>
            <a:r>
              <a:rPr lang="zh-CN" altLang="en-US"/>
              <a:t>每周组会集体讨论</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2" presetClass="entr" presetSubtype="4"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ppt_y</p:attrName>
                                        </p:attrNameLst>
                                      </p:cBhvr>
                                      <p:tavLst>
                                        <p:tav tm="0">
                                          <p:val>
                                            <p:strVal val="#ppt_y+#ppt_h*1.125000"/>
                                          </p:val>
                                        </p:tav>
                                        <p:tav tm="100000">
                                          <p:val>
                                            <p:strVal val="#ppt_y"/>
                                          </p:val>
                                        </p:tav>
                                      </p:tavLst>
                                    </p:anim>
                                    <p:animEffect transition="in" filter="wipe(up)">
                                      <p:cBhvr>
                                        <p:cTn id="18" dur="500"/>
                                        <p:tgtEl>
                                          <p:spTgt spid="9"/>
                                        </p:tgtEl>
                                      </p:cBhvr>
                                    </p:animEffect>
                                  </p:childTnLst>
                                </p:cTn>
                              </p:par>
                              <p:par>
                                <p:cTn id="19" presetID="1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p:tgtEl>
                                          <p:spTgt spid="7"/>
                                        </p:tgtEl>
                                        <p:attrNameLst>
                                          <p:attrName>ppt_y</p:attrName>
                                        </p:attrNameLst>
                                      </p:cBhvr>
                                      <p:tavLst>
                                        <p:tav tm="0">
                                          <p:val>
                                            <p:strVal val="#ppt_y+#ppt_h*1.125000"/>
                                          </p:val>
                                        </p:tav>
                                        <p:tav tm="100000">
                                          <p:val>
                                            <p:strVal val="#ppt_y"/>
                                          </p:val>
                                        </p:tav>
                                      </p:tavLst>
                                    </p:anim>
                                    <p:animEffect transition="in" filter="wipe(up)">
                                      <p:cBhvr>
                                        <p:cTn id="22" dur="500"/>
                                        <p:tgtEl>
                                          <p:spTgt spid="7"/>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p:tgtEl>
                                          <p:spTgt spid="5"/>
                                        </p:tgtEl>
                                        <p:attrNameLst>
                                          <p:attrName>ppt_y</p:attrName>
                                        </p:attrNameLst>
                                      </p:cBhvr>
                                      <p:tavLst>
                                        <p:tav tm="0">
                                          <p:val>
                                            <p:strVal val="#ppt_y+#ppt_h*1.125000"/>
                                          </p:val>
                                        </p:tav>
                                        <p:tav tm="100000">
                                          <p:val>
                                            <p:strVal val="#ppt_y"/>
                                          </p:val>
                                        </p:tav>
                                      </p:tavLst>
                                    </p:anim>
                                    <p:animEffect transition="in" filter="wipe(up)">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4" name="TextBox 4"/>
          <p:cNvSpPr txBox="1"/>
          <p:nvPr/>
        </p:nvSpPr>
        <p:spPr>
          <a:xfrm>
            <a:off x="-3574844" y="108534"/>
            <a:ext cx="33183195" cy="16772890"/>
          </a:xfrm>
          <a:prstGeom prst="rect">
            <a:avLst/>
          </a:prstGeom>
          <a:noFill/>
        </p:spPr>
        <p:txBody>
          <a:bodyPr wrap="none" rtlCol="0">
            <a:spAutoFit/>
          </a:bodyPr>
          <a:lstStyle/>
          <a:p>
            <a:pPr algn="ctr"/>
            <a:r>
              <a:rPr lang="en-US" sz="108400" spc="600" dirty="0">
                <a:solidFill>
                  <a:schemeClr val="bg1">
                    <a:lumMod val="95000"/>
                  </a:schemeClr>
                </a:solidFill>
                <a:latin typeface="Futura LT" panose="02000503000000000000" pitchFamily="2" charset="0"/>
              </a:rPr>
              <a:t>SING</a:t>
            </a:r>
            <a:endParaRPr lang="en-US" sz="108400" spc="600" dirty="0">
              <a:solidFill>
                <a:schemeClr val="bg1">
                  <a:lumMod val="95000"/>
                </a:schemeClr>
              </a:solidFill>
              <a:latin typeface="Futura LT" panose="02000503000000000000" pitchFamily="2" charset="0"/>
            </a:endParaRPr>
          </a:p>
        </p:txBody>
      </p:sp>
      <p:sp>
        <p:nvSpPr>
          <p:cNvPr id="18" name="TextBox 1"/>
          <p:cNvSpPr txBox="1"/>
          <p:nvPr/>
        </p:nvSpPr>
        <p:spPr>
          <a:xfrm>
            <a:off x="9185713" y="342019"/>
            <a:ext cx="5924550" cy="706755"/>
          </a:xfrm>
          <a:prstGeom prst="rect">
            <a:avLst/>
          </a:prstGeom>
          <a:noFill/>
        </p:spPr>
        <p:txBody>
          <a:bodyPr wrap="square" rtlCol="0">
            <a:spAutoFit/>
          </a:bodyPr>
          <a:lstStyle/>
          <a:p>
            <a:pPr algn="ctr"/>
            <a:r>
              <a:rPr lang="zh-CN" altLang="en-US" sz="4000" b="1" dirty="0">
                <a:latin typeface="微软雅黑" panose="020B0503020204020204" pitchFamily="34" charset="-122"/>
                <a:ea typeface="微软雅黑" panose="020B0503020204020204" pitchFamily="34" charset="-122"/>
              </a:rPr>
              <a:t>成员贡献和分工</a:t>
            </a:r>
            <a:endParaRPr lang="zh-CN" altLang="en-US" sz="4000" b="1" dirty="0">
              <a:latin typeface="微软雅黑" panose="020B0503020204020204" pitchFamily="34" charset="-122"/>
              <a:ea typeface="微软雅黑" panose="020B0503020204020204" pitchFamily="34" charset="-122"/>
            </a:endParaRPr>
          </a:p>
        </p:txBody>
      </p:sp>
      <p:sp>
        <p:nvSpPr>
          <p:cNvPr id="19" name="椭圆 18"/>
          <p:cNvSpPr/>
          <p:nvPr/>
        </p:nvSpPr>
        <p:spPr>
          <a:xfrm>
            <a:off x="11408593"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1900630"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2392665"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stretch>
            <a:fillRect/>
          </a:stretch>
        </p:blipFill>
        <p:spPr>
          <a:xfrm>
            <a:off x="12392660" y="3258185"/>
            <a:ext cx="9600001" cy="7200000"/>
          </a:xfrm>
          <a:prstGeom prst="rect">
            <a:avLst/>
          </a:prstGeom>
        </p:spPr>
      </p:pic>
      <p:sp>
        <p:nvSpPr>
          <p:cNvPr id="5" name="文本框 4"/>
          <p:cNvSpPr txBox="1"/>
          <p:nvPr/>
        </p:nvSpPr>
        <p:spPr>
          <a:xfrm>
            <a:off x="12627610" y="10865485"/>
            <a:ext cx="9981565" cy="645160"/>
          </a:xfrm>
          <a:prstGeom prst="rect">
            <a:avLst/>
          </a:prstGeom>
          <a:noFill/>
        </p:spPr>
        <p:txBody>
          <a:bodyPr wrap="square" rtlCol="0">
            <a:spAutoFit/>
          </a:bodyPr>
          <a:p>
            <a:r>
              <a:rPr lang="zh-CN" altLang="en-US"/>
              <a:t>全组最后一晚在学生创新中心进行最后的联调</a:t>
            </a:r>
            <a:endParaRPr lang="zh-CN" altLang="en-US"/>
          </a:p>
        </p:txBody>
      </p:sp>
      <p:pic>
        <p:nvPicPr>
          <p:cNvPr id="7" name="图片 6"/>
          <p:cNvPicPr>
            <a:picLocks noChangeAspect="1"/>
          </p:cNvPicPr>
          <p:nvPr/>
        </p:nvPicPr>
        <p:blipFill>
          <a:blip r:embed="rId2"/>
          <a:stretch>
            <a:fillRect/>
          </a:stretch>
        </p:blipFill>
        <p:spPr>
          <a:xfrm>
            <a:off x="2043430" y="3257550"/>
            <a:ext cx="9599930" cy="7200900"/>
          </a:xfrm>
          <a:prstGeom prst="rect">
            <a:avLst/>
          </a:prstGeom>
        </p:spPr>
      </p:pic>
      <p:sp>
        <p:nvSpPr>
          <p:cNvPr id="8" name="文本框 7"/>
          <p:cNvSpPr txBox="1"/>
          <p:nvPr/>
        </p:nvSpPr>
        <p:spPr>
          <a:xfrm>
            <a:off x="2512695" y="10865485"/>
            <a:ext cx="7554595" cy="645160"/>
          </a:xfrm>
          <a:prstGeom prst="rect">
            <a:avLst/>
          </a:prstGeom>
          <a:noFill/>
        </p:spPr>
        <p:txBody>
          <a:bodyPr wrap="square" rtlCol="0">
            <a:spAutoFit/>
          </a:bodyPr>
          <a:p>
            <a:r>
              <a:rPr lang="zh-CN" altLang="en-US"/>
              <a:t>音频算法组组长实地调研学校</a:t>
            </a:r>
            <a:r>
              <a:rPr lang="en-US" altLang="zh-CN"/>
              <a:t>K</a:t>
            </a:r>
            <a:r>
              <a:rPr lang="zh-CN" altLang="en-US"/>
              <a:t>歌房</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48753" y="2191892"/>
            <a:ext cx="19686494" cy="5427009"/>
          </a:xfrm>
          <a:prstGeom prst="rect">
            <a:avLst/>
          </a:prstGeom>
          <a:blipFill>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组合 2"/>
          <p:cNvGrpSpPr/>
          <p:nvPr/>
        </p:nvGrpSpPr>
        <p:grpSpPr>
          <a:xfrm>
            <a:off x="9589725" y="2909068"/>
            <a:ext cx="11668860" cy="5427008"/>
            <a:chOff x="9589725" y="2909068"/>
            <a:chExt cx="11668860" cy="5427008"/>
          </a:xfrm>
        </p:grpSpPr>
        <p:sp>
          <p:nvSpPr>
            <p:cNvPr id="10" name="Rectangle 9"/>
            <p:cNvSpPr/>
            <p:nvPr/>
          </p:nvSpPr>
          <p:spPr>
            <a:xfrm>
              <a:off x="9589725" y="2909068"/>
              <a:ext cx="11668860" cy="5427008"/>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14264399" y="4439591"/>
              <a:ext cx="2875280" cy="1630045"/>
            </a:xfrm>
            <a:prstGeom prst="rect">
              <a:avLst/>
            </a:prstGeom>
            <a:noFill/>
          </p:spPr>
          <p:txBody>
            <a:bodyPr wrap="none" rtlCol="0">
              <a:spAutoFit/>
            </a:bodyPr>
            <a:lstStyle/>
            <a:p>
              <a:pPr algn="ctr"/>
              <a:r>
                <a:rPr lang="zh-CN" altLang="en-US" sz="10000" spc="600" dirty="0">
                  <a:solidFill>
                    <a:schemeClr val="bg1"/>
                  </a:solidFill>
                  <a:latin typeface="Futura LT" panose="02000503000000000000" pitchFamily="2" charset="0"/>
                </a:rPr>
                <a:t>测试</a:t>
              </a:r>
              <a:endParaRPr lang="zh-CN" altLang="en-US" sz="10000" spc="600" dirty="0">
                <a:solidFill>
                  <a:schemeClr val="bg1"/>
                </a:solidFill>
                <a:latin typeface="Futura LT" panose="02000503000000000000" pitchFamily="2" charset="0"/>
              </a:endParaRPr>
            </a:p>
          </p:txBody>
        </p:sp>
        <p:sp>
          <p:nvSpPr>
            <p:cNvPr id="17" name="TextBox 16"/>
            <p:cNvSpPr txBox="1"/>
            <p:nvPr/>
          </p:nvSpPr>
          <p:spPr>
            <a:xfrm>
              <a:off x="14462366" y="5945304"/>
              <a:ext cx="2721610" cy="583565"/>
            </a:xfrm>
            <a:prstGeom prst="rect">
              <a:avLst/>
            </a:prstGeom>
            <a:noFill/>
          </p:spPr>
          <p:txBody>
            <a:bodyPr wrap="none" rtlCol="0">
              <a:spAutoFit/>
            </a:bodyPr>
            <a:lstStyle/>
            <a:p>
              <a:pPr algn="ctr"/>
              <a:r>
                <a:rPr lang="en-US" sz="3200" spc="3000" dirty="0">
                  <a:solidFill>
                    <a:schemeClr val="bg1"/>
                  </a:solidFill>
                  <a:latin typeface="Futura LT" panose="02000503000000000000" pitchFamily="2" charset="0"/>
                </a:rPr>
                <a:t>TEST</a:t>
              </a:r>
              <a:endParaRPr lang="en-US" sz="3200" spc="3000" dirty="0">
                <a:solidFill>
                  <a:schemeClr val="bg1"/>
                </a:solidFill>
                <a:latin typeface="Futura LT" panose="02000503000000000000" pitchFamily="2" charset="0"/>
              </a:endParaRPr>
            </a:p>
          </p:txBody>
        </p:sp>
      </p:grpSp>
      <p:grpSp>
        <p:nvGrpSpPr>
          <p:cNvPr id="4" name="组合 3"/>
          <p:cNvGrpSpPr/>
          <p:nvPr/>
        </p:nvGrpSpPr>
        <p:grpSpPr>
          <a:xfrm>
            <a:off x="5531239" y="8728045"/>
            <a:ext cx="15727346" cy="2916796"/>
            <a:chOff x="5531239" y="8728045"/>
            <a:chExt cx="15727346" cy="2916796"/>
          </a:xfrm>
        </p:grpSpPr>
        <p:sp>
          <p:nvSpPr>
            <p:cNvPr id="18" name="TextBox 17"/>
            <p:cNvSpPr txBox="1"/>
            <p:nvPr/>
          </p:nvSpPr>
          <p:spPr>
            <a:xfrm>
              <a:off x="5531239" y="9194679"/>
              <a:ext cx="1859280" cy="2122805"/>
            </a:xfrm>
            <a:prstGeom prst="rect">
              <a:avLst/>
            </a:prstGeom>
            <a:noFill/>
          </p:spPr>
          <p:txBody>
            <a:bodyPr wrap="none" rtlCol="0">
              <a:spAutoFit/>
            </a:bodyPr>
            <a:lstStyle/>
            <a:p>
              <a:pPr algn="r"/>
              <a:r>
                <a:rPr lang="zh-CN" altLang="en-US" sz="6600" dirty="0">
                  <a:latin typeface="Futura LT" panose="02000503000000000000" pitchFamily="2" charset="0"/>
                </a:rPr>
                <a:t>单元</a:t>
              </a:r>
              <a:endParaRPr lang="zh-CN" altLang="en-US" sz="6600" dirty="0">
                <a:latin typeface="Futura LT" panose="02000503000000000000" pitchFamily="2" charset="0"/>
              </a:endParaRPr>
            </a:p>
            <a:p>
              <a:pPr algn="r"/>
              <a:r>
                <a:rPr lang="zh-CN" altLang="en-US" sz="6600" dirty="0">
                  <a:latin typeface="Futura LT" panose="02000503000000000000" pitchFamily="2" charset="0"/>
                </a:rPr>
                <a:t>测试</a:t>
              </a:r>
              <a:endParaRPr lang="zh-CN" altLang="en-US" sz="6600" dirty="0">
                <a:latin typeface="Futura LT" panose="02000503000000000000" pitchFamily="2" charset="0"/>
              </a:endParaRPr>
            </a:p>
          </p:txBody>
        </p:sp>
        <p:cxnSp>
          <p:nvCxnSpPr>
            <p:cNvPr id="20" name="Straight Connector 19"/>
            <p:cNvCxnSpPr/>
            <p:nvPr/>
          </p:nvCxnSpPr>
          <p:spPr>
            <a:xfrm flipH="1" flipV="1">
              <a:off x="8072462" y="8728045"/>
              <a:ext cx="1" cy="29167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930235" y="9124614"/>
              <a:ext cx="12328350" cy="1938020"/>
            </a:xfrm>
            <a:prstGeom prst="rect">
              <a:avLst/>
            </a:prstGeom>
            <a:noFill/>
          </p:spPr>
          <p:txBody>
            <a:bodyPr wrap="square" rtlCol="0">
              <a:spAutoFit/>
            </a:bodyPr>
            <a:lstStyle/>
            <a:p>
              <a:pPr algn="just">
                <a:lnSpc>
                  <a:spcPct val="150000"/>
                </a:lnSpc>
              </a:pPr>
              <a:r>
                <a:rPr sz="4000" dirty="0">
                  <a:solidFill>
                    <a:schemeClr val="bg1"/>
                  </a:solidFill>
                  <a:latin typeface="Futura LT" panose="02000503000000000000" pitchFamily="2" charset="0"/>
                </a:rPr>
                <a:t>测试共发现1个严重错误，3个一般错误，6个建议改进问题。</a:t>
              </a:r>
              <a:endParaRPr sz="4000" dirty="0">
                <a:solidFill>
                  <a:schemeClr val="bg1"/>
                </a:solidFill>
                <a:latin typeface="Futura LT" panose="02000503000000000000" pitchFamily="2" charset="0"/>
              </a:endParaRPr>
            </a:p>
          </p:txBody>
        </p:sp>
      </p:grpSp>
      <p:sp>
        <p:nvSpPr>
          <p:cNvPr id="11" name="TextBox 1"/>
          <p:cNvSpPr txBox="1"/>
          <p:nvPr/>
        </p:nvSpPr>
        <p:spPr>
          <a:xfrm>
            <a:off x="9185713" y="342019"/>
            <a:ext cx="5924550" cy="706755"/>
          </a:xfrm>
          <a:prstGeom prst="rect">
            <a:avLst/>
          </a:prstGeom>
          <a:noFill/>
        </p:spPr>
        <p:txBody>
          <a:bodyPr wrap="square" rtlCol="0">
            <a:spAutoFit/>
          </a:bodyPr>
          <a:lstStyle/>
          <a:p>
            <a:pPr algn="ctr"/>
            <a:r>
              <a:rPr lang="zh-CN" altLang="en-US" sz="4000" b="1" dirty="0">
                <a:latin typeface="微软雅黑" panose="020B0503020204020204" pitchFamily="34" charset="-122"/>
                <a:ea typeface="微软雅黑" panose="020B0503020204020204" pitchFamily="34" charset="-122"/>
              </a:rPr>
              <a:t>软件测试</a:t>
            </a:r>
            <a:endParaRPr lang="zh-CN" altLang="en-US" sz="4000" b="1" dirty="0">
              <a:latin typeface="微软雅黑" panose="020B0503020204020204" pitchFamily="34" charset="-122"/>
              <a:ea typeface="微软雅黑" panose="020B0503020204020204" pitchFamily="34" charset="-122"/>
            </a:endParaRPr>
          </a:p>
        </p:txBody>
      </p:sp>
      <p:sp>
        <p:nvSpPr>
          <p:cNvPr id="12" name="椭圆 11"/>
          <p:cNvSpPr/>
          <p:nvPr/>
        </p:nvSpPr>
        <p:spPr>
          <a:xfrm>
            <a:off x="11408593"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1900630"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2392665"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stretch>
            <a:fillRect/>
          </a:stretch>
        </p:blipFill>
        <p:spPr>
          <a:xfrm>
            <a:off x="8645525" y="8728075"/>
            <a:ext cx="12599035" cy="29165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5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42"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750"/>
                                        <p:tgtEl>
                                          <p:spTgt spid="4"/>
                                        </p:tgtEl>
                                      </p:cBhvr>
                                    </p:animEffect>
                                  </p:childTnLst>
                                </p:cTn>
                              </p:par>
                            </p:childTnLst>
                          </p:cTn>
                        </p:par>
                        <p:par>
                          <p:cTn id="19" fill="hold">
                            <p:stCondLst>
                              <p:cond delay="3000"/>
                            </p:stCondLst>
                            <p:childTnLst>
                              <p:par>
                                <p:cTn id="20" presetID="47"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anim calcmode="lin" valueType="num">
                                      <p:cBhvr>
                                        <p:cTn id="23" dur="500" fill="hold"/>
                                        <p:tgtEl>
                                          <p:spTgt spid="11"/>
                                        </p:tgtEl>
                                        <p:attrNameLst>
                                          <p:attrName>ppt_x</p:attrName>
                                        </p:attrNameLst>
                                      </p:cBhvr>
                                      <p:tavLst>
                                        <p:tav tm="0">
                                          <p:val>
                                            <p:strVal val="#ppt_x"/>
                                          </p:val>
                                        </p:tav>
                                        <p:tav tm="100000">
                                          <p:val>
                                            <p:strVal val="#ppt_x"/>
                                          </p:val>
                                        </p:tav>
                                      </p:tavLst>
                                    </p:anim>
                                    <p:anim calcmode="lin" valueType="num">
                                      <p:cBhvr>
                                        <p:cTn id="2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 name="Rectangle 4"/>
          <p:cNvSpPr/>
          <p:nvPr/>
        </p:nvSpPr>
        <p:spPr>
          <a:xfrm>
            <a:off x="1818968" y="1887794"/>
            <a:ext cx="20746064" cy="9940412"/>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defRPr/>
            </a:pPr>
            <a:endParaRPr kumimoji="0" lang="en-US" sz="36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7" name="TextBox 5"/>
          <p:cNvSpPr txBox="1"/>
          <p:nvPr/>
        </p:nvSpPr>
        <p:spPr>
          <a:xfrm>
            <a:off x="5433060" y="1598003"/>
            <a:ext cx="13517880" cy="5477510"/>
          </a:xfrm>
          <a:prstGeom prst="rect">
            <a:avLst/>
          </a:prstGeom>
          <a:noFill/>
        </p:spPr>
        <p:txBody>
          <a:bodyPr wrap="none" rtlCol="0">
            <a:spAutoFit/>
          </a:bodyPr>
          <a:lstStyle/>
          <a:p>
            <a:pPr marL="0" marR="0" lvl="0" indent="0" algn="ctr" defTabSz="1828800" rtl="0" eaLnBrk="1" fontAlgn="auto" latinLnBrk="0" hangingPunct="1">
              <a:lnSpc>
                <a:spcPct val="100000"/>
              </a:lnSpc>
              <a:spcBef>
                <a:spcPts val="0"/>
              </a:spcBef>
              <a:spcAft>
                <a:spcPts val="0"/>
              </a:spcAft>
              <a:buClrTx/>
              <a:buSzTx/>
              <a:buFontTx/>
              <a:buNone/>
              <a:defRPr/>
            </a:pPr>
            <a:r>
              <a:rPr kumimoji="0" lang="zh-CN" altLang="en-US" sz="35000" b="0" i="0" u="none" strike="noStrike" kern="1200" cap="none" spc="0" normalizeH="0" baseline="0" noProof="0" dirty="0">
                <a:ln>
                  <a:noFill/>
                </a:ln>
                <a:solidFill>
                  <a:prstClr val="white"/>
                </a:solidFill>
                <a:effectLst/>
                <a:uLnTx/>
                <a:uFillTx/>
                <a:latin typeface="Futura LT" panose="02000503000000000000" pitchFamily="2" charset="0"/>
                <a:ea typeface="+mn-ea"/>
                <a:cs typeface="+mn-cs"/>
              </a:rPr>
              <a:t>交我唱</a:t>
            </a:r>
            <a:endParaRPr kumimoji="0" lang="zh-CN" altLang="en-US" sz="35000" b="0" i="0" u="none" strike="noStrike" kern="1200" cap="none" spc="0" normalizeH="0" baseline="0" noProof="0" dirty="0">
              <a:ln>
                <a:noFill/>
              </a:ln>
              <a:solidFill>
                <a:prstClr val="white"/>
              </a:solidFill>
              <a:effectLst/>
              <a:uLnTx/>
              <a:uFillTx/>
              <a:latin typeface="Futura LT" panose="02000503000000000000" pitchFamily="2" charset="0"/>
              <a:ea typeface="+mn-ea"/>
              <a:cs typeface="+mn-cs"/>
            </a:endParaRPr>
          </a:p>
        </p:txBody>
      </p:sp>
      <p:sp>
        <p:nvSpPr>
          <p:cNvPr id="11" name="文本框 10"/>
          <p:cNvSpPr txBox="1"/>
          <p:nvPr/>
        </p:nvSpPr>
        <p:spPr>
          <a:xfrm>
            <a:off x="2583990" y="7025586"/>
            <a:ext cx="19806453" cy="2062103"/>
          </a:xfrm>
          <a:prstGeom prst="rect">
            <a:avLst/>
          </a:prstGeom>
          <a:noFill/>
        </p:spPr>
        <p:txBody>
          <a:bodyPr wrap="square" rtlCol="0">
            <a:spAutoFit/>
          </a:bodyPr>
          <a:lstStyle/>
          <a:p>
            <a:pPr marL="0" marR="0" lvl="0" indent="0" algn="ctr" defTabSz="1828800" rtl="0" eaLnBrk="1" fontAlgn="auto" latinLnBrk="0" hangingPunct="1">
              <a:lnSpc>
                <a:spcPct val="100000"/>
              </a:lnSpc>
              <a:spcBef>
                <a:spcPts val="0"/>
              </a:spcBef>
              <a:spcAft>
                <a:spcPts val="0"/>
              </a:spcAft>
              <a:buClrTx/>
              <a:buSzTx/>
              <a:buFontTx/>
              <a:buNone/>
              <a:defRPr/>
            </a:pPr>
            <a:r>
              <a:rPr lang="zh-CN" altLang="en-US" sz="12800" dirty="0">
                <a:solidFill>
                  <a:prstClr val="white"/>
                </a:solidFill>
                <a:latin typeface="微软雅黑" panose="020B0503020204020204" pitchFamily="34" charset="-122"/>
                <a:ea typeface="微软雅黑" panose="020B0503020204020204" pitchFamily="34" charset="-122"/>
                <a:sym typeface="+mn-ea"/>
              </a:rPr>
              <a:t>感谢观看   </a:t>
            </a:r>
            <a:r>
              <a:rPr lang="en-US" altLang="zh-CN" sz="12800" dirty="0">
                <a:solidFill>
                  <a:prstClr val="white"/>
                </a:solidFill>
                <a:latin typeface="微软雅黑" panose="020B0503020204020204" pitchFamily="34" charset="-122"/>
                <a:ea typeface="微软雅黑" panose="020B0503020204020204" pitchFamily="34" charset="-122"/>
                <a:sym typeface="+mn-ea"/>
              </a:rPr>
              <a:t>THANKS</a:t>
            </a:r>
            <a:endParaRPr kumimoji="0" lang="zh-CN" altLang="en-US" sz="12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cxnSp>
        <p:nvCxnSpPr>
          <p:cNvPr id="5" name="直接连接符 4"/>
          <p:cNvCxnSpPr/>
          <p:nvPr/>
        </p:nvCxnSpPr>
        <p:spPr>
          <a:xfrm>
            <a:off x="11943519" y="9565543"/>
            <a:ext cx="1136821" cy="0"/>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1000"/>
                                        <p:tgtEl>
                                          <p:spTgt spid="6"/>
                                        </p:tgtEl>
                                      </p:cBhvr>
                                    </p:animEffect>
                                  </p:childTnLst>
                                </p:cTn>
                              </p:par>
                            </p:childTnLst>
                          </p:cTn>
                        </p:par>
                        <p:par>
                          <p:cTn id="8" fill="hold">
                            <p:stCondLst>
                              <p:cond delay="1000"/>
                            </p:stCondLst>
                            <p:childTnLst>
                              <p:par>
                                <p:cTn id="9" presetID="50" presetClass="entr" presetSubtype="0" decel="1000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strVal val="#ppt_w+.3"/>
                                          </p:val>
                                        </p:tav>
                                        <p:tav tm="100000">
                                          <p:val>
                                            <p:strVal val="#ppt_w"/>
                                          </p:val>
                                        </p:tav>
                                      </p:tavLst>
                                    </p:anim>
                                    <p:anim calcmode="lin" valueType="num">
                                      <p:cBhvr>
                                        <p:cTn id="12" dur="1000" fill="hold"/>
                                        <p:tgtEl>
                                          <p:spTgt spid="7"/>
                                        </p:tgtEl>
                                        <p:attrNameLst>
                                          <p:attrName>ppt_h</p:attrName>
                                        </p:attrNameLst>
                                      </p:cBhvr>
                                      <p:tavLst>
                                        <p:tav tm="0">
                                          <p:val>
                                            <p:strVal val="#ppt_h"/>
                                          </p:val>
                                        </p:tav>
                                        <p:tav tm="100000">
                                          <p:val>
                                            <p:strVal val="#ppt_h"/>
                                          </p:val>
                                        </p:tav>
                                      </p:tavLst>
                                    </p:anim>
                                    <p:animEffect transition="in" filter="fade">
                                      <p:cBhvr>
                                        <p:cTn id="13" dur="1000"/>
                                        <p:tgtEl>
                                          <p:spTgt spid="7"/>
                                        </p:tgtEl>
                                      </p:cBhvr>
                                    </p:animEffect>
                                  </p:childTnLst>
                                </p:cTn>
                              </p:par>
                            </p:childTnLst>
                          </p:cTn>
                        </p:par>
                        <p:par>
                          <p:cTn id="14" fill="hold">
                            <p:stCondLst>
                              <p:cond delay="2000"/>
                            </p:stCondLst>
                            <p:childTnLst>
                              <p:par>
                                <p:cTn id="15" presetID="56" presetClass="entr" presetSubtype="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by="(-#ppt_w*2)" calcmode="lin" valueType="num">
                                      <p:cBhvr rctx="PPT">
                                        <p:cTn id="17" dur="500" autoRev="1" fill="hold">
                                          <p:stCondLst>
                                            <p:cond delay="0"/>
                                          </p:stCondLst>
                                        </p:cTn>
                                        <p:tgtEl>
                                          <p:spTgt spid="11"/>
                                        </p:tgtEl>
                                        <p:attrNameLst>
                                          <p:attrName>ppt_w</p:attrName>
                                        </p:attrNameLst>
                                      </p:cBhvr>
                                    </p:anim>
                                    <p:anim by="(#ppt_w*0.50)" calcmode="lin" valueType="num">
                                      <p:cBhvr>
                                        <p:cTn id="18" dur="500" decel="50000" autoRev="1" fill="hold">
                                          <p:stCondLst>
                                            <p:cond delay="0"/>
                                          </p:stCondLst>
                                        </p:cTn>
                                        <p:tgtEl>
                                          <p:spTgt spid="11"/>
                                        </p:tgtEl>
                                        <p:attrNameLst>
                                          <p:attrName>ppt_x</p:attrName>
                                        </p:attrNameLst>
                                      </p:cBhvr>
                                    </p:anim>
                                    <p:anim from="(-#ppt_h/2)" to="(#ppt_y)" calcmode="lin" valueType="num">
                                      <p:cBhvr>
                                        <p:cTn id="19" dur="1000" fill="hold">
                                          <p:stCondLst>
                                            <p:cond delay="0"/>
                                          </p:stCondLst>
                                        </p:cTn>
                                        <p:tgtEl>
                                          <p:spTgt spid="11"/>
                                        </p:tgtEl>
                                        <p:attrNameLst>
                                          <p:attrName>ppt_y</p:attrName>
                                        </p:attrNameLst>
                                      </p:cBhvr>
                                    </p:anim>
                                    <p:animRot by="21600000">
                                      <p:cBhvr>
                                        <p:cTn id="20" dur="1000"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14319"/>
          <a:stretch>
            <a:fillRect/>
          </a:stretch>
        </p:blipFill>
        <p:spPr>
          <a:xfrm>
            <a:off x="11383766" y="0"/>
            <a:ext cx="13000234" cy="13716000"/>
          </a:xfrm>
          <a:prstGeom prst="rect">
            <a:avLst/>
          </a:prstGeom>
        </p:spPr>
      </p:pic>
      <p:grpSp>
        <p:nvGrpSpPr>
          <p:cNvPr id="3" name="组合 2"/>
          <p:cNvGrpSpPr/>
          <p:nvPr/>
        </p:nvGrpSpPr>
        <p:grpSpPr>
          <a:xfrm>
            <a:off x="12521897" y="1174664"/>
            <a:ext cx="10751058" cy="11366672"/>
            <a:chOff x="12521897" y="1174664"/>
            <a:chExt cx="10751058" cy="11366672"/>
          </a:xfrm>
        </p:grpSpPr>
        <p:sp>
          <p:nvSpPr>
            <p:cNvPr id="16" name="Rectangle 15"/>
            <p:cNvSpPr/>
            <p:nvPr/>
          </p:nvSpPr>
          <p:spPr>
            <a:xfrm>
              <a:off x="12521897" y="1174664"/>
              <a:ext cx="10751058" cy="11366672"/>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330609" y="4828409"/>
              <a:ext cx="7586661" cy="3954065"/>
            </a:xfrm>
            <a:prstGeom prst="rect">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4936797" y="5558927"/>
              <a:ext cx="6629456" cy="1783715"/>
            </a:xfrm>
            <a:prstGeom prst="rect">
              <a:avLst/>
            </a:prstGeom>
            <a:noFill/>
          </p:spPr>
          <p:txBody>
            <a:bodyPr wrap="square" rtlCol="0">
              <a:spAutoFit/>
            </a:bodyPr>
            <a:lstStyle/>
            <a:p>
              <a:pPr algn="ctr"/>
              <a:r>
                <a:rPr lang="en-US" sz="11000" spc="600" dirty="0">
                  <a:solidFill>
                    <a:schemeClr val="bg1"/>
                  </a:solidFill>
                  <a:latin typeface="Futura LT" panose="02000503000000000000" pitchFamily="2" charset="0"/>
                </a:rPr>
                <a:t>TWO</a:t>
              </a:r>
              <a:endParaRPr lang="en-US" sz="11000" spc="600" dirty="0">
                <a:solidFill>
                  <a:schemeClr val="bg1"/>
                </a:solidFill>
                <a:latin typeface="Futura LT" panose="02000503000000000000" pitchFamily="2" charset="0"/>
              </a:endParaRPr>
            </a:p>
          </p:txBody>
        </p:sp>
        <p:sp>
          <p:nvSpPr>
            <p:cNvPr id="12" name="TextBox 11"/>
            <p:cNvSpPr txBox="1"/>
            <p:nvPr/>
          </p:nvSpPr>
          <p:spPr>
            <a:xfrm>
              <a:off x="15070207" y="7246363"/>
              <a:ext cx="6638597" cy="707886"/>
            </a:xfrm>
            <a:prstGeom prst="rect">
              <a:avLst/>
            </a:prstGeom>
            <a:noFill/>
          </p:spPr>
          <p:txBody>
            <a:bodyPr wrap="square" rtlCol="0">
              <a:spAutoFit/>
            </a:bodyPr>
            <a:lstStyle/>
            <a:p>
              <a:pPr algn="ctr"/>
              <a:r>
                <a:rPr lang="en-US" sz="4000" spc="2000" dirty="0">
                  <a:solidFill>
                    <a:schemeClr val="bg1"/>
                  </a:solidFill>
                  <a:latin typeface="Futura LT" panose="02000503000000000000" pitchFamily="2" charset="0"/>
                </a:rPr>
                <a:t>COLLECTION</a:t>
              </a:r>
              <a:endParaRPr lang="en-US" sz="4000" spc="2000" dirty="0">
                <a:solidFill>
                  <a:schemeClr val="bg1"/>
                </a:solidFill>
                <a:latin typeface="Futura LT" panose="02000503000000000000" pitchFamily="2" charset="0"/>
              </a:endParaRPr>
            </a:p>
          </p:txBody>
        </p:sp>
      </p:grpSp>
      <p:sp>
        <p:nvSpPr>
          <p:cNvPr id="14" name="TextBox 13"/>
          <p:cNvSpPr txBox="1"/>
          <p:nvPr/>
        </p:nvSpPr>
        <p:spPr>
          <a:xfrm>
            <a:off x="2493414" y="6374076"/>
            <a:ext cx="6005041" cy="3970318"/>
          </a:xfrm>
          <a:prstGeom prst="rect">
            <a:avLst/>
          </a:prstGeom>
          <a:noFill/>
        </p:spPr>
        <p:txBody>
          <a:bodyPr wrap="square" rtlCol="0">
            <a:spAutoFit/>
          </a:bodyPr>
          <a:lstStyle/>
          <a:p>
            <a:pPr algn="just">
              <a:lnSpc>
                <a:spcPct val="150000"/>
              </a:lnSpc>
            </a:pPr>
            <a:r>
              <a:rPr lang="en-US" sz="2800" dirty="0">
                <a:latin typeface="Futura LT" panose="02000503000000000000" pitchFamily="2" charset="0"/>
              </a:rPr>
              <a:t>I think in the darkest moments, we need a break. Being one step ahead of a fashion trend is not so important to me. What matters is to always forge ahead. I think in the darkest moments, we need a break. </a:t>
            </a:r>
            <a:endParaRPr lang="en-US" sz="2800" dirty="0">
              <a:latin typeface="Futura LT" panose="02000503000000000000" pitchFamily="2" charset="0"/>
            </a:endParaRPr>
          </a:p>
        </p:txBody>
      </p:sp>
      <p:cxnSp>
        <p:nvCxnSpPr>
          <p:cNvPr id="15" name="Straight Connector 14"/>
          <p:cNvCxnSpPr/>
          <p:nvPr/>
        </p:nvCxnSpPr>
        <p:spPr>
          <a:xfrm>
            <a:off x="3271307" y="5760731"/>
            <a:ext cx="43662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982287" y="4119128"/>
            <a:ext cx="4839795" cy="1353185"/>
          </a:xfrm>
          <a:prstGeom prst="rect">
            <a:avLst/>
          </a:prstGeom>
        </p:spPr>
        <p:txBody>
          <a:bodyPr wrap="square">
            <a:spAutoFit/>
          </a:bodyPr>
          <a:lstStyle/>
          <a:p>
            <a:pPr algn="ctr"/>
            <a:r>
              <a:rPr lang="zh-CN" altLang="en-US" sz="8200">
                <a:solidFill>
                  <a:prstClr val="black"/>
                </a:solidFill>
                <a:latin typeface="微软雅黑" panose="020B0503020204020204" pitchFamily="34" charset="-122"/>
                <a:ea typeface="微软雅黑" panose="020B0503020204020204" pitchFamily="34" charset="-122"/>
              </a:rPr>
              <a:t>价值特性 </a:t>
            </a:r>
            <a:endParaRPr lang="zh-CN" altLang="en-US" sz="82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饼形 41"/>
          <p:cNvSpPr/>
          <p:nvPr/>
        </p:nvSpPr>
        <p:spPr>
          <a:xfrm>
            <a:off x="3137989" y="5650517"/>
            <a:ext cx="3840426" cy="3840426"/>
          </a:xfrm>
          <a:prstGeom prst="pie">
            <a:avLst>
              <a:gd name="adj1" fmla="val 1151374"/>
              <a:gd name="adj2" fmla="val 1806846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tx1"/>
              </a:solidFill>
            </a:endParaRPr>
          </a:p>
        </p:txBody>
      </p:sp>
      <p:sp>
        <p:nvSpPr>
          <p:cNvPr id="43" name="饼形 42"/>
          <p:cNvSpPr/>
          <p:nvPr/>
        </p:nvSpPr>
        <p:spPr>
          <a:xfrm>
            <a:off x="1949877" y="3730303"/>
            <a:ext cx="7296810" cy="7296810"/>
          </a:xfrm>
          <a:prstGeom prst="pie">
            <a:avLst>
              <a:gd name="adj1" fmla="val 17980850"/>
              <a:gd name="adj2" fmla="val 128350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tx1"/>
              </a:solidFill>
            </a:endParaRPr>
          </a:p>
        </p:txBody>
      </p:sp>
      <p:sp>
        <p:nvSpPr>
          <p:cNvPr id="44" name="TextBox 43"/>
          <p:cNvSpPr txBox="1"/>
          <p:nvPr/>
        </p:nvSpPr>
        <p:spPr>
          <a:xfrm>
            <a:off x="2184308" y="9428886"/>
            <a:ext cx="1556836" cy="1241878"/>
          </a:xfrm>
          <a:prstGeom prst="rect">
            <a:avLst/>
          </a:prstGeom>
          <a:noFill/>
        </p:spPr>
        <p:txBody>
          <a:bodyPr wrap="none" rtlCol="0">
            <a:spAutoFit/>
          </a:bodyPr>
          <a:lstStyle/>
          <a:p>
            <a:r>
              <a:rPr lang="en-US" altLang="zh-CN" sz="7470" b="1" dirty="0">
                <a:solidFill>
                  <a:schemeClr val="tx1">
                    <a:lumMod val="75000"/>
                    <a:lumOff val="25000"/>
                  </a:schemeClr>
                </a:solidFill>
              </a:rPr>
              <a:t>70</a:t>
            </a:r>
            <a:r>
              <a:rPr lang="en-US" altLang="zh-CN" sz="4800" dirty="0">
                <a:solidFill>
                  <a:schemeClr val="tx1">
                    <a:lumMod val="75000"/>
                    <a:lumOff val="25000"/>
                  </a:schemeClr>
                </a:solidFill>
              </a:rPr>
              <a:t>%</a:t>
            </a:r>
            <a:endParaRPr lang="en-US" altLang="zh-CN" sz="4800" dirty="0">
              <a:solidFill>
                <a:schemeClr val="tx1">
                  <a:lumMod val="75000"/>
                  <a:lumOff val="25000"/>
                </a:schemeClr>
              </a:solidFill>
            </a:endParaRPr>
          </a:p>
        </p:txBody>
      </p:sp>
      <p:sp>
        <p:nvSpPr>
          <p:cNvPr id="45" name="TextBox 44"/>
          <p:cNvSpPr txBox="1"/>
          <p:nvPr/>
        </p:nvSpPr>
        <p:spPr>
          <a:xfrm>
            <a:off x="9257227" y="4913122"/>
            <a:ext cx="1707519" cy="1405000"/>
          </a:xfrm>
          <a:prstGeom prst="rect">
            <a:avLst/>
          </a:prstGeom>
          <a:noFill/>
        </p:spPr>
        <p:txBody>
          <a:bodyPr wrap="none" rtlCol="0">
            <a:spAutoFit/>
          </a:bodyPr>
          <a:lstStyle/>
          <a:p>
            <a:r>
              <a:rPr lang="en-US" altLang="zh-CN" sz="8530" b="1" dirty="0">
                <a:solidFill>
                  <a:schemeClr val="tx1">
                    <a:lumMod val="75000"/>
                    <a:lumOff val="25000"/>
                  </a:schemeClr>
                </a:solidFill>
              </a:rPr>
              <a:t>30</a:t>
            </a:r>
            <a:r>
              <a:rPr lang="en-US" altLang="zh-CN" sz="4800" dirty="0">
                <a:solidFill>
                  <a:schemeClr val="tx1">
                    <a:lumMod val="75000"/>
                    <a:lumOff val="25000"/>
                  </a:schemeClr>
                </a:solidFill>
              </a:rPr>
              <a:t>%</a:t>
            </a:r>
            <a:endParaRPr lang="en-US" altLang="zh-CN" sz="4800" dirty="0">
              <a:solidFill>
                <a:schemeClr val="tx1">
                  <a:lumMod val="75000"/>
                  <a:lumOff val="25000"/>
                </a:schemeClr>
              </a:solidFill>
            </a:endParaRPr>
          </a:p>
        </p:txBody>
      </p:sp>
      <p:cxnSp>
        <p:nvCxnSpPr>
          <p:cNvPr id="46" name="肘形连接符 45"/>
          <p:cNvCxnSpPr/>
          <p:nvPr/>
        </p:nvCxnSpPr>
        <p:spPr>
          <a:xfrm flipV="1">
            <a:off x="9246687" y="4410031"/>
            <a:ext cx="3287038" cy="2968678"/>
          </a:xfrm>
          <a:prstGeom prst="bentConnector3">
            <a:avLst>
              <a:gd name="adj1" fmla="val 72667"/>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肘形连接符 46"/>
          <p:cNvCxnSpPr/>
          <p:nvPr/>
        </p:nvCxnSpPr>
        <p:spPr>
          <a:xfrm>
            <a:off x="9246687" y="7378707"/>
            <a:ext cx="3287038" cy="2968678"/>
          </a:xfrm>
          <a:prstGeom prst="bentConnector3">
            <a:avLst>
              <a:gd name="adj1" fmla="val 72667"/>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9334317" y="7396489"/>
            <a:ext cx="3265170" cy="3937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12320040" y="10259048"/>
            <a:ext cx="192000" cy="192000"/>
          </a:xfrm>
          <a:prstGeom prst="ellips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p>
        </p:txBody>
      </p:sp>
      <p:sp>
        <p:nvSpPr>
          <p:cNvPr id="50" name="椭圆 49"/>
          <p:cNvSpPr/>
          <p:nvPr/>
        </p:nvSpPr>
        <p:spPr>
          <a:xfrm>
            <a:off x="9142120" y="7290370"/>
            <a:ext cx="192000" cy="192000"/>
          </a:xfrm>
          <a:prstGeom prst="ellips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p>
        </p:txBody>
      </p:sp>
      <p:sp>
        <p:nvSpPr>
          <p:cNvPr id="51" name="椭圆 50"/>
          <p:cNvSpPr/>
          <p:nvPr/>
        </p:nvSpPr>
        <p:spPr>
          <a:xfrm>
            <a:off x="12346544" y="4306366"/>
            <a:ext cx="192000" cy="192000"/>
          </a:xfrm>
          <a:prstGeom prst="ellips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p>
        </p:txBody>
      </p:sp>
      <p:sp>
        <p:nvSpPr>
          <p:cNvPr id="52" name="椭圆 51"/>
          <p:cNvSpPr/>
          <p:nvPr/>
        </p:nvSpPr>
        <p:spPr>
          <a:xfrm>
            <a:off x="12407670" y="7289340"/>
            <a:ext cx="192000" cy="192000"/>
          </a:xfrm>
          <a:prstGeom prst="ellips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p>
        </p:txBody>
      </p:sp>
      <p:sp>
        <p:nvSpPr>
          <p:cNvPr id="79" name="文本框 78"/>
          <p:cNvSpPr txBox="1"/>
          <p:nvPr/>
        </p:nvSpPr>
        <p:spPr>
          <a:xfrm>
            <a:off x="14867967" y="3533143"/>
            <a:ext cx="6752294" cy="2306955"/>
          </a:xfrm>
          <a:prstGeom prst="rect">
            <a:avLst/>
          </a:prstGeom>
          <a:noFill/>
        </p:spPr>
        <p:txBody>
          <a:bodyPr wrap="square" rtlCol="0">
            <a:spAutoFit/>
          </a:bodyPr>
          <a:lstStyle/>
          <a:p>
            <a:pPr algn="just" fontAlgn="auto">
              <a:lnSpc>
                <a:spcPct val="150000"/>
              </a:lnSpc>
            </a:pPr>
            <a:r>
              <a:rPr lang="zh-CN" altLang="en-US" sz="2400">
                <a:solidFill>
                  <a:schemeClr val="tx1">
                    <a:lumMod val="75000"/>
                    <a:lumOff val="25000"/>
                  </a:schemeClr>
                </a:solidFill>
                <a:latin typeface="微软雅黑" panose="020B0503020204020204" pitchFamily="34" charset="-122"/>
                <a:ea typeface="微软雅黑" panose="020B0503020204020204" pitchFamily="34" charset="-122"/>
                <a:sym typeface="+mn-ea"/>
              </a:rPr>
              <a:t>学生通常是互联网时代下孕育的一代，其天生就具有互联网时代经济所特有的圈层文化，即：消费群拥有具有极强的付费服务意识，热衷于为精神文化娱乐活动领域买单。</a:t>
            </a:r>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80" name="文本框 79"/>
          <p:cNvSpPr txBox="1"/>
          <p:nvPr/>
        </p:nvSpPr>
        <p:spPr>
          <a:xfrm>
            <a:off x="14867966" y="6643529"/>
            <a:ext cx="6752296" cy="2306955"/>
          </a:xfrm>
          <a:prstGeom prst="rect">
            <a:avLst/>
          </a:prstGeom>
          <a:noFill/>
        </p:spPr>
        <p:txBody>
          <a:bodyPr wrap="square" rtlCol="0">
            <a:spAutoFit/>
          </a:bodyPr>
          <a:lstStyle/>
          <a:p>
            <a:pPr algn="just">
              <a:lnSpc>
                <a:spcPct val="150000"/>
              </a:lnSpc>
            </a:pPr>
            <a:r>
              <a:rPr lang="zh-CN" altLang="en-US" sz="2400">
                <a:solidFill>
                  <a:schemeClr val="tx1">
                    <a:lumMod val="75000"/>
                    <a:lumOff val="25000"/>
                  </a:schemeClr>
                </a:solidFill>
                <a:latin typeface="微软雅黑" panose="020B0503020204020204" pitchFamily="34" charset="-122"/>
                <a:ea typeface="微软雅黑" panose="020B0503020204020204" pitchFamily="34" charset="-122"/>
                <a:sym typeface="+mn-ea"/>
              </a:rPr>
              <a:t>社交软件不如K歌平台能够具有的互动性。因此可以通过采取大学实名注册制进行过滤，创建供大学生进行社交活动的K歌平台，从而提高社交效率和社交质量。</a:t>
            </a:r>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81" name="文本框 80"/>
          <p:cNvSpPr txBox="1"/>
          <p:nvPr/>
        </p:nvSpPr>
        <p:spPr>
          <a:xfrm>
            <a:off x="14867890" y="9490710"/>
            <a:ext cx="6753225" cy="2306955"/>
          </a:xfrm>
          <a:prstGeom prst="rect">
            <a:avLst/>
          </a:prstGeom>
          <a:noFill/>
        </p:spPr>
        <p:txBody>
          <a:bodyPr wrap="square" rtlCol="0">
            <a:spAutoFit/>
          </a:bodyPr>
          <a:lstStyle/>
          <a:p>
            <a:pPr algn="just">
              <a:lnSpc>
                <a:spcPct val="150000"/>
              </a:lnSpc>
            </a:pPr>
            <a:r>
              <a:rPr lang="zh-CN" altLang="en-US" sz="2400">
                <a:solidFill>
                  <a:schemeClr val="tx1">
                    <a:lumMod val="75000"/>
                    <a:lumOff val="25000"/>
                  </a:schemeClr>
                </a:solidFill>
                <a:latin typeface="微软雅黑" panose="020B0503020204020204" pitchFamily="34" charset="-122"/>
                <a:ea typeface="微软雅黑" panose="020B0503020204020204" pitchFamily="34" charset="-122"/>
                <a:sym typeface="+mn-ea"/>
              </a:rPr>
              <a:t>高学历人群普遍具有更高的音乐素养的创作能力，因此通过添加更多专业工具和开放更多音声自定义处理细节，对软件进行自我标榜，打造出“专业”的品牌形象。</a:t>
            </a:r>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13" name="组合 12"/>
          <p:cNvGrpSpPr/>
          <p:nvPr/>
        </p:nvGrpSpPr>
        <p:grpSpPr>
          <a:xfrm>
            <a:off x="13221062" y="3834942"/>
            <a:ext cx="1224000" cy="1224000"/>
            <a:chOff x="7710488" y="1144588"/>
            <a:chExt cx="376237" cy="382588"/>
          </a:xfrm>
          <a:solidFill>
            <a:schemeClr val="tx1">
              <a:lumMod val="75000"/>
              <a:lumOff val="25000"/>
            </a:schemeClr>
          </a:solidFill>
        </p:grpSpPr>
        <p:sp>
          <p:nvSpPr>
            <p:cNvPr id="6" name="Freeform 5"/>
            <p:cNvSpPr>
              <a:spLocks noEditPoints="1"/>
            </p:cNvSpPr>
            <p:nvPr/>
          </p:nvSpPr>
          <p:spPr bwMode="auto">
            <a:xfrm>
              <a:off x="7710488" y="1144588"/>
              <a:ext cx="376237" cy="382588"/>
            </a:xfrm>
            <a:custGeom>
              <a:avLst/>
              <a:gdLst>
                <a:gd name="T0" fmla="*/ 50 w 100"/>
                <a:gd name="T1" fmla="*/ 0 h 99"/>
                <a:gd name="T2" fmla="*/ 0 w 100"/>
                <a:gd name="T3" fmla="*/ 49 h 99"/>
                <a:gd name="T4" fmla="*/ 50 w 100"/>
                <a:gd name="T5" fmla="*/ 99 h 99"/>
                <a:gd name="T6" fmla="*/ 100 w 100"/>
                <a:gd name="T7" fmla="*/ 49 h 99"/>
                <a:gd name="T8" fmla="*/ 50 w 100"/>
                <a:gd name="T9" fmla="*/ 0 h 99"/>
                <a:gd name="T10" fmla="*/ 50 w 100"/>
                <a:gd name="T11" fmla="*/ 95 h 99"/>
                <a:gd name="T12" fmla="*/ 4 w 100"/>
                <a:gd name="T13" fmla="*/ 49 h 99"/>
                <a:gd name="T14" fmla="*/ 50 w 100"/>
                <a:gd name="T15" fmla="*/ 4 h 99"/>
                <a:gd name="T16" fmla="*/ 96 w 100"/>
                <a:gd name="T17" fmla="*/ 49 h 99"/>
                <a:gd name="T18" fmla="*/ 50 w 100"/>
                <a:gd name="T19" fmla="*/ 9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9">
                  <a:moveTo>
                    <a:pt x="50" y="0"/>
                  </a:moveTo>
                  <a:cubicBezTo>
                    <a:pt x="23" y="0"/>
                    <a:pt x="0" y="22"/>
                    <a:pt x="0" y="49"/>
                  </a:cubicBezTo>
                  <a:cubicBezTo>
                    <a:pt x="0" y="77"/>
                    <a:pt x="23" y="99"/>
                    <a:pt x="50" y="99"/>
                  </a:cubicBezTo>
                  <a:cubicBezTo>
                    <a:pt x="77" y="99"/>
                    <a:pt x="100" y="77"/>
                    <a:pt x="100" y="49"/>
                  </a:cubicBezTo>
                  <a:cubicBezTo>
                    <a:pt x="100" y="22"/>
                    <a:pt x="77" y="0"/>
                    <a:pt x="50" y="0"/>
                  </a:cubicBezTo>
                  <a:close/>
                  <a:moveTo>
                    <a:pt x="50" y="95"/>
                  </a:moveTo>
                  <a:cubicBezTo>
                    <a:pt x="25" y="95"/>
                    <a:pt x="4" y="75"/>
                    <a:pt x="4" y="49"/>
                  </a:cubicBezTo>
                  <a:cubicBezTo>
                    <a:pt x="4" y="24"/>
                    <a:pt x="25" y="4"/>
                    <a:pt x="50" y="4"/>
                  </a:cubicBezTo>
                  <a:cubicBezTo>
                    <a:pt x="75" y="4"/>
                    <a:pt x="96" y="24"/>
                    <a:pt x="96" y="49"/>
                  </a:cubicBezTo>
                  <a:cubicBezTo>
                    <a:pt x="96" y="75"/>
                    <a:pt x="75" y="95"/>
                    <a:pt x="50"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endParaRPr lang="zh-CN" altLang="en-US" sz="7200"/>
            </a:p>
          </p:txBody>
        </p:sp>
        <p:sp>
          <p:nvSpPr>
            <p:cNvPr id="7" name="Freeform 6"/>
            <p:cNvSpPr>
              <a:spLocks noEditPoints="1"/>
            </p:cNvSpPr>
            <p:nvPr/>
          </p:nvSpPr>
          <p:spPr bwMode="auto">
            <a:xfrm>
              <a:off x="7747794" y="1183483"/>
              <a:ext cx="301625" cy="309563"/>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51 w 80"/>
                <a:gd name="T11" fmla="*/ 58 h 80"/>
                <a:gd name="T12" fmla="*/ 43 w 80"/>
                <a:gd name="T13" fmla="*/ 61 h 80"/>
                <a:gd name="T14" fmla="*/ 43 w 80"/>
                <a:gd name="T15" fmla="*/ 67 h 80"/>
                <a:gd name="T16" fmla="*/ 37 w 80"/>
                <a:gd name="T17" fmla="*/ 67 h 80"/>
                <a:gd name="T18" fmla="*/ 37 w 80"/>
                <a:gd name="T19" fmla="*/ 61 h 80"/>
                <a:gd name="T20" fmla="*/ 29 w 80"/>
                <a:gd name="T21" fmla="*/ 58 h 80"/>
                <a:gd name="T22" fmla="*/ 25 w 80"/>
                <a:gd name="T23" fmla="*/ 50 h 80"/>
                <a:gd name="T24" fmla="*/ 25 w 80"/>
                <a:gd name="T25" fmla="*/ 48 h 80"/>
                <a:gd name="T26" fmla="*/ 31 w 80"/>
                <a:gd name="T27" fmla="*/ 48 h 80"/>
                <a:gd name="T28" fmla="*/ 32 w 80"/>
                <a:gd name="T29" fmla="*/ 49 h 80"/>
                <a:gd name="T30" fmla="*/ 34 w 80"/>
                <a:gd name="T31" fmla="*/ 55 h 80"/>
                <a:gd name="T32" fmla="*/ 40 w 80"/>
                <a:gd name="T33" fmla="*/ 56 h 80"/>
                <a:gd name="T34" fmla="*/ 46 w 80"/>
                <a:gd name="T35" fmla="*/ 55 h 80"/>
                <a:gd name="T36" fmla="*/ 49 w 80"/>
                <a:gd name="T37" fmla="*/ 49 h 80"/>
                <a:gd name="T38" fmla="*/ 47 w 80"/>
                <a:gd name="T39" fmla="*/ 44 h 80"/>
                <a:gd name="T40" fmla="*/ 39 w 80"/>
                <a:gd name="T41" fmla="*/ 41 h 80"/>
                <a:gd name="T42" fmla="*/ 30 w 80"/>
                <a:gd name="T43" fmla="*/ 37 h 80"/>
                <a:gd name="T44" fmla="*/ 27 w 80"/>
                <a:gd name="T45" fmla="*/ 30 h 80"/>
                <a:gd name="T46" fmla="*/ 31 w 80"/>
                <a:gd name="T47" fmla="*/ 21 h 80"/>
                <a:gd name="T48" fmla="*/ 37 w 80"/>
                <a:gd name="T49" fmla="*/ 19 h 80"/>
                <a:gd name="T50" fmla="*/ 37 w 80"/>
                <a:gd name="T51" fmla="*/ 13 h 80"/>
                <a:gd name="T52" fmla="*/ 43 w 80"/>
                <a:gd name="T53" fmla="*/ 13 h 80"/>
                <a:gd name="T54" fmla="*/ 43 w 80"/>
                <a:gd name="T55" fmla="*/ 18 h 80"/>
                <a:gd name="T56" fmla="*/ 50 w 80"/>
                <a:gd name="T57" fmla="*/ 21 h 80"/>
                <a:gd name="T58" fmla="*/ 54 w 80"/>
                <a:gd name="T59" fmla="*/ 30 h 80"/>
                <a:gd name="T60" fmla="*/ 54 w 80"/>
                <a:gd name="T61" fmla="*/ 31 h 80"/>
                <a:gd name="T62" fmla="*/ 48 w 80"/>
                <a:gd name="T63" fmla="*/ 31 h 80"/>
                <a:gd name="T64" fmla="*/ 48 w 80"/>
                <a:gd name="T65" fmla="*/ 30 h 80"/>
                <a:gd name="T66" fmla="*/ 46 w 80"/>
                <a:gd name="T67" fmla="*/ 25 h 80"/>
                <a:gd name="T68" fmla="*/ 41 w 80"/>
                <a:gd name="T69" fmla="*/ 23 h 80"/>
                <a:gd name="T70" fmla="*/ 35 w 80"/>
                <a:gd name="T71" fmla="*/ 25 h 80"/>
                <a:gd name="T72" fmla="*/ 33 w 80"/>
                <a:gd name="T73" fmla="*/ 30 h 80"/>
                <a:gd name="T74" fmla="*/ 35 w 80"/>
                <a:gd name="T75" fmla="*/ 34 h 80"/>
                <a:gd name="T76" fmla="*/ 41 w 80"/>
                <a:gd name="T77" fmla="*/ 36 h 80"/>
                <a:gd name="T78" fmla="*/ 51 w 80"/>
                <a:gd name="T79" fmla="*/ 41 h 80"/>
                <a:gd name="T80" fmla="*/ 55 w 80"/>
                <a:gd name="T81" fmla="*/ 49 h 80"/>
                <a:gd name="T82" fmla="*/ 51 w 80"/>
                <a:gd name="T83" fmla="*/ 5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51" y="58"/>
                  </a:moveTo>
                  <a:cubicBezTo>
                    <a:pt x="49" y="60"/>
                    <a:pt x="46" y="61"/>
                    <a:pt x="43" y="61"/>
                  </a:cubicBezTo>
                  <a:cubicBezTo>
                    <a:pt x="43" y="67"/>
                    <a:pt x="43" y="67"/>
                    <a:pt x="43" y="67"/>
                  </a:cubicBezTo>
                  <a:cubicBezTo>
                    <a:pt x="37" y="67"/>
                    <a:pt x="37" y="67"/>
                    <a:pt x="37" y="67"/>
                  </a:cubicBezTo>
                  <a:cubicBezTo>
                    <a:pt x="37" y="61"/>
                    <a:pt x="37" y="61"/>
                    <a:pt x="37" y="61"/>
                  </a:cubicBezTo>
                  <a:cubicBezTo>
                    <a:pt x="34" y="61"/>
                    <a:pt x="32" y="60"/>
                    <a:pt x="29" y="58"/>
                  </a:cubicBezTo>
                  <a:cubicBezTo>
                    <a:pt x="27" y="56"/>
                    <a:pt x="25" y="53"/>
                    <a:pt x="25" y="50"/>
                  </a:cubicBezTo>
                  <a:cubicBezTo>
                    <a:pt x="25" y="48"/>
                    <a:pt x="25" y="48"/>
                    <a:pt x="25" y="48"/>
                  </a:cubicBezTo>
                  <a:cubicBezTo>
                    <a:pt x="31" y="48"/>
                    <a:pt x="31" y="48"/>
                    <a:pt x="31" y="48"/>
                  </a:cubicBezTo>
                  <a:cubicBezTo>
                    <a:pt x="32" y="49"/>
                    <a:pt x="32" y="49"/>
                    <a:pt x="32" y="49"/>
                  </a:cubicBezTo>
                  <a:cubicBezTo>
                    <a:pt x="32" y="51"/>
                    <a:pt x="32" y="53"/>
                    <a:pt x="34" y="55"/>
                  </a:cubicBezTo>
                  <a:cubicBezTo>
                    <a:pt x="35" y="56"/>
                    <a:pt x="37" y="56"/>
                    <a:pt x="40" y="56"/>
                  </a:cubicBezTo>
                  <a:cubicBezTo>
                    <a:pt x="43" y="56"/>
                    <a:pt x="45" y="56"/>
                    <a:pt x="46" y="55"/>
                  </a:cubicBezTo>
                  <a:cubicBezTo>
                    <a:pt x="48" y="53"/>
                    <a:pt x="49" y="51"/>
                    <a:pt x="49" y="49"/>
                  </a:cubicBezTo>
                  <a:cubicBezTo>
                    <a:pt x="49" y="47"/>
                    <a:pt x="48" y="46"/>
                    <a:pt x="47" y="44"/>
                  </a:cubicBezTo>
                  <a:cubicBezTo>
                    <a:pt x="45" y="43"/>
                    <a:pt x="42" y="42"/>
                    <a:pt x="39" y="41"/>
                  </a:cubicBezTo>
                  <a:cubicBezTo>
                    <a:pt x="35" y="40"/>
                    <a:pt x="32" y="39"/>
                    <a:pt x="30" y="37"/>
                  </a:cubicBezTo>
                  <a:cubicBezTo>
                    <a:pt x="28" y="35"/>
                    <a:pt x="27" y="33"/>
                    <a:pt x="27" y="30"/>
                  </a:cubicBezTo>
                  <a:cubicBezTo>
                    <a:pt x="27" y="26"/>
                    <a:pt x="28" y="24"/>
                    <a:pt x="31" y="21"/>
                  </a:cubicBezTo>
                  <a:cubicBezTo>
                    <a:pt x="32" y="20"/>
                    <a:pt x="35" y="19"/>
                    <a:pt x="37" y="19"/>
                  </a:cubicBezTo>
                  <a:cubicBezTo>
                    <a:pt x="37" y="13"/>
                    <a:pt x="37" y="13"/>
                    <a:pt x="37" y="13"/>
                  </a:cubicBezTo>
                  <a:cubicBezTo>
                    <a:pt x="43" y="13"/>
                    <a:pt x="43" y="13"/>
                    <a:pt x="43" y="13"/>
                  </a:cubicBezTo>
                  <a:cubicBezTo>
                    <a:pt x="43" y="18"/>
                    <a:pt x="43" y="18"/>
                    <a:pt x="43" y="18"/>
                  </a:cubicBezTo>
                  <a:cubicBezTo>
                    <a:pt x="46" y="19"/>
                    <a:pt x="48" y="20"/>
                    <a:pt x="50" y="21"/>
                  </a:cubicBezTo>
                  <a:cubicBezTo>
                    <a:pt x="53" y="24"/>
                    <a:pt x="54" y="26"/>
                    <a:pt x="54" y="30"/>
                  </a:cubicBezTo>
                  <a:cubicBezTo>
                    <a:pt x="54" y="31"/>
                    <a:pt x="54" y="31"/>
                    <a:pt x="54" y="31"/>
                  </a:cubicBezTo>
                  <a:cubicBezTo>
                    <a:pt x="48" y="31"/>
                    <a:pt x="48" y="31"/>
                    <a:pt x="48" y="31"/>
                  </a:cubicBezTo>
                  <a:cubicBezTo>
                    <a:pt x="48" y="30"/>
                    <a:pt x="48" y="30"/>
                    <a:pt x="48" y="30"/>
                  </a:cubicBezTo>
                  <a:cubicBezTo>
                    <a:pt x="48" y="28"/>
                    <a:pt x="47" y="26"/>
                    <a:pt x="46" y="25"/>
                  </a:cubicBezTo>
                  <a:cubicBezTo>
                    <a:pt x="45" y="24"/>
                    <a:pt x="43" y="23"/>
                    <a:pt x="41" y="23"/>
                  </a:cubicBezTo>
                  <a:cubicBezTo>
                    <a:pt x="38" y="23"/>
                    <a:pt x="36" y="24"/>
                    <a:pt x="35" y="25"/>
                  </a:cubicBezTo>
                  <a:cubicBezTo>
                    <a:pt x="34" y="26"/>
                    <a:pt x="33" y="28"/>
                    <a:pt x="33" y="30"/>
                  </a:cubicBezTo>
                  <a:cubicBezTo>
                    <a:pt x="33" y="31"/>
                    <a:pt x="34" y="33"/>
                    <a:pt x="35" y="34"/>
                  </a:cubicBezTo>
                  <a:cubicBezTo>
                    <a:pt x="36" y="35"/>
                    <a:pt x="38" y="36"/>
                    <a:pt x="41" y="36"/>
                  </a:cubicBezTo>
                  <a:cubicBezTo>
                    <a:pt x="46" y="37"/>
                    <a:pt x="49" y="39"/>
                    <a:pt x="51" y="41"/>
                  </a:cubicBezTo>
                  <a:cubicBezTo>
                    <a:pt x="54" y="43"/>
                    <a:pt x="55" y="46"/>
                    <a:pt x="55" y="49"/>
                  </a:cubicBezTo>
                  <a:cubicBezTo>
                    <a:pt x="55" y="53"/>
                    <a:pt x="53" y="56"/>
                    <a:pt x="5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endParaRPr lang="zh-CN" altLang="en-US" sz="7200"/>
            </a:p>
          </p:txBody>
        </p:sp>
      </p:grpSp>
      <p:grpSp>
        <p:nvGrpSpPr>
          <p:cNvPr id="14" name="组合 13"/>
          <p:cNvGrpSpPr/>
          <p:nvPr/>
        </p:nvGrpSpPr>
        <p:grpSpPr>
          <a:xfrm>
            <a:off x="13230946" y="6958728"/>
            <a:ext cx="1224000" cy="1224000"/>
            <a:chOff x="9167813" y="1152526"/>
            <a:chExt cx="373062" cy="382588"/>
          </a:xfrm>
          <a:solidFill>
            <a:schemeClr val="tx1">
              <a:lumMod val="75000"/>
              <a:lumOff val="25000"/>
            </a:schemeClr>
          </a:solidFill>
        </p:grpSpPr>
        <p:sp>
          <p:nvSpPr>
            <p:cNvPr id="9" name="Freeform 8"/>
            <p:cNvSpPr>
              <a:spLocks noEditPoints="1"/>
            </p:cNvSpPr>
            <p:nvPr/>
          </p:nvSpPr>
          <p:spPr bwMode="auto">
            <a:xfrm>
              <a:off x="9167813" y="1152526"/>
              <a:ext cx="373062" cy="382588"/>
            </a:xfrm>
            <a:custGeom>
              <a:avLst/>
              <a:gdLst>
                <a:gd name="T0" fmla="*/ 49 w 99"/>
                <a:gd name="T1" fmla="*/ 0 h 99"/>
                <a:gd name="T2" fmla="*/ 0 w 99"/>
                <a:gd name="T3" fmla="*/ 49 h 99"/>
                <a:gd name="T4" fmla="*/ 49 w 99"/>
                <a:gd name="T5" fmla="*/ 99 h 99"/>
                <a:gd name="T6" fmla="*/ 99 w 99"/>
                <a:gd name="T7" fmla="*/ 49 h 99"/>
                <a:gd name="T8" fmla="*/ 49 w 99"/>
                <a:gd name="T9" fmla="*/ 0 h 99"/>
                <a:gd name="T10" fmla="*/ 49 w 99"/>
                <a:gd name="T11" fmla="*/ 95 h 99"/>
                <a:gd name="T12" fmla="*/ 4 w 99"/>
                <a:gd name="T13" fmla="*/ 49 h 99"/>
                <a:gd name="T14" fmla="*/ 49 w 99"/>
                <a:gd name="T15" fmla="*/ 4 h 99"/>
                <a:gd name="T16" fmla="*/ 95 w 99"/>
                <a:gd name="T17" fmla="*/ 49 h 99"/>
                <a:gd name="T18" fmla="*/ 49 w 99"/>
                <a:gd name="T19" fmla="*/ 9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0"/>
                  </a:moveTo>
                  <a:cubicBezTo>
                    <a:pt x="22" y="0"/>
                    <a:pt x="0" y="22"/>
                    <a:pt x="0" y="49"/>
                  </a:cubicBezTo>
                  <a:cubicBezTo>
                    <a:pt x="0" y="77"/>
                    <a:pt x="22" y="99"/>
                    <a:pt x="49" y="99"/>
                  </a:cubicBezTo>
                  <a:cubicBezTo>
                    <a:pt x="77" y="99"/>
                    <a:pt x="99" y="77"/>
                    <a:pt x="99" y="49"/>
                  </a:cubicBezTo>
                  <a:cubicBezTo>
                    <a:pt x="99" y="22"/>
                    <a:pt x="77" y="0"/>
                    <a:pt x="49" y="0"/>
                  </a:cubicBezTo>
                  <a:close/>
                  <a:moveTo>
                    <a:pt x="49" y="95"/>
                  </a:moveTo>
                  <a:cubicBezTo>
                    <a:pt x="24" y="95"/>
                    <a:pt x="4" y="75"/>
                    <a:pt x="4" y="49"/>
                  </a:cubicBezTo>
                  <a:cubicBezTo>
                    <a:pt x="4" y="24"/>
                    <a:pt x="24" y="4"/>
                    <a:pt x="49" y="4"/>
                  </a:cubicBezTo>
                  <a:cubicBezTo>
                    <a:pt x="74" y="4"/>
                    <a:pt x="95" y="24"/>
                    <a:pt x="95" y="49"/>
                  </a:cubicBezTo>
                  <a:cubicBezTo>
                    <a:pt x="95" y="75"/>
                    <a:pt x="74" y="95"/>
                    <a:pt x="49"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endParaRPr lang="zh-CN" altLang="en-US" sz="7200"/>
            </a:p>
          </p:txBody>
        </p:sp>
        <p:sp>
          <p:nvSpPr>
            <p:cNvPr id="10" name="Freeform 9"/>
            <p:cNvSpPr>
              <a:spLocks noEditPoints="1"/>
            </p:cNvSpPr>
            <p:nvPr/>
          </p:nvSpPr>
          <p:spPr bwMode="auto">
            <a:xfrm>
              <a:off x="9202925" y="1187451"/>
              <a:ext cx="302839" cy="309563"/>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55 w 80"/>
                <a:gd name="T11" fmla="*/ 61 h 80"/>
                <a:gd name="T12" fmla="*/ 25 w 80"/>
                <a:gd name="T13" fmla="*/ 61 h 80"/>
                <a:gd name="T14" fmla="*/ 25 w 80"/>
                <a:gd name="T15" fmla="*/ 57 h 80"/>
                <a:gd name="T16" fmla="*/ 26 w 80"/>
                <a:gd name="T17" fmla="*/ 57 h 80"/>
                <a:gd name="T18" fmla="*/ 33 w 80"/>
                <a:gd name="T19" fmla="*/ 46 h 80"/>
                <a:gd name="T20" fmla="*/ 33 w 80"/>
                <a:gd name="T21" fmla="*/ 41 h 80"/>
                <a:gd name="T22" fmla="*/ 26 w 80"/>
                <a:gd name="T23" fmla="*/ 41 h 80"/>
                <a:gd name="T24" fmla="*/ 26 w 80"/>
                <a:gd name="T25" fmla="*/ 36 h 80"/>
                <a:gd name="T26" fmla="*/ 32 w 80"/>
                <a:gd name="T27" fmla="*/ 36 h 80"/>
                <a:gd name="T28" fmla="*/ 31 w 80"/>
                <a:gd name="T29" fmla="*/ 29 h 80"/>
                <a:gd name="T30" fmla="*/ 45 w 80"/>
                <a:gd name="T31" fmla="*/ 15 h 80"/>
                <a:gd name="T32" fmla="*/ 53 w 80"/>
                <a:gd name="T33" fmla="*/ 17 h 80"/>
                <a:gd name="T34" fmla="*/ 53 w 80"/>
                <a:gd name="T35" fmla="*/ 17 h 80"/>
                <a:gd name="T36" fmla="*/ 53 w 80"/>
                <a:gd name="T37" fmla="*/ 24 h 80"/>
                <a:gd name="T38" fmla="*/ 52 w 80"/>
                <a:gd name="T39" fmla="*/ 24 h 80"/>
                <a:gd name="T40" fmla="*/ 45 w 80"/>
                <a:gd name="T41" fmla="*/ 21 h 80"/>
                <a:gd name="T42" fmla="*/ 38 w 80"/>
                <a:gd name="T43" fmla="*/ 29 h 80"/>
                <a:gd name="T44" fmla="*/ 39 w 80"/>
                <a:gd name="T45" fmla="*/ 36 h 80"/>
                <a:gd name="T46" fmla="*/ 49 w 80"/>
                <a:gd name="T47" fmla="*/ 36 h 80"/>
                <a:gd name="T48" fmla="*/ 49 w 80"/>
                <a:gd name="T49" fmla="*/ 41 h 80"/>
                <a:gd name="T50" fmla="*/ 40 w 80"/>
                <a:gd name="T51" fmla="*/ 41 h 80"/>
                <a:gd name="T52" fmla="*/ 39 w 80"/>
                <a:gd name="T53" fmla="*/ 49 h 80"/>
                <a:gd name="T54" fmla="*/ 35 w 80"/>
                <a:gd name="T55" fmla="*/ 55 h 80"/>
                <a:gd name="T56" fmla="*/ 55 w 80"/>
                <a:gd name="T57" fmla="*/ 55 h 80"/>
                <a:gd name="T58" fmla="*/ 55 w 80"/>
                <a:gd name="T5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55" y="61"/>
                  </a:moveTo>
                  <a:cubicBezTo>
                    <a:pt x="25" y="61"/>
                    <a:pt x="25" y="61"/>
                    <a:pt x="25" y="61"/>
                  </a:cubicBezTo>
                  <a:cubicBezTo>
                    <a:pt x="25" y="57"/>
                    <a:pt x="25" y="57"/>
                    <a:pt x="25" y="57"/>
                  </a:cubicBezTo>
                  <a:cubicBezTo>
                    <a:pt x="26" y="57"/>
                    <a:pt x="26" y="57"/>
                    <a:pt x="26" y="57"/>
                  </a:cubicBezTo>
                  <a:cubicBezTo>
                    <a:pt x="30" y="55"/>
                    <a:pt x="33" y="50"/>
                    <a:pt x="33" y="46"/>
                  </a:cubicBezTo>
                  <a:cubicBezTo>
                    <a:pt x="33" y="44"/>
                    <a:pt x="33" y="43"/>
                    <a:pt x="33" y="41"/>
                  </a:cubicBezTo>
                  <a:cubicBezTo>
                    <a:pt x="26" y="41"/>
                    <a:pt x="26" y="41"/>
                    <a:pt x="26" y="41"/>
                  </a:cubicBezTo>
                  <a:cubicBezTo>
                    <a:pt x="26" y="36"/>
                    <a:pt x="26" y="36"/>
                    <a:pt x="26" y="36"/>
                  </a:cubicBezTo>
                  <a:cubicBezTo>
                    <a:pt x="32" y="36"/>
                    <a:pt x="32" y="36"/>
                    <a:pt x="32" y="36"/>
                  </a:cubicBezTo>
                  <a:cubicBezTo>
                    <a:pt x="32" y="34"/>
                    <a:pt x="31" y="31"/>
                    <a:pt x="31" y="29"/>
                  </a:cubicBezTo>
                  <a:cubicBezTo>
                    <a:pt x="31" y="21"/>
                    <a:pt x="37" y="15"/>
                    <a:pt x="45" y="15"/>
                  </a:cubicBezTo>
                  <a:cubicBezTo>
                    <a:pt x="50" y="15"/>
                    <a:pt x="52" y="16"/>
                    <a:pt x="53" y="17"/>
                  </a:cubicBezTo>
                  <a:cubicBezTo>
                    <a:pt x="53" y="17"/>
                    <a:pt x="53" y="17"/>
                    <a:pt x="53" y="17"/>
                  </a:cubicBezTo>
                  <a:cubicBezTo>
                    <a:pt x="53" y="24"/>
                    <a:pt x="53" y="24"/>
                    <a:pt x="53" y="24"/>
                  </a:cubicBezTo>
                  <a:cubicBezTo>
                    <a:pt x="52" y="24"/>
                    <a:pt x="52" y="24"/>
                    <a:pt x="52" y="24"/>
                  </a:cubicBezTo>
                  <a:cubicBezTo>
                    <a:pt x="51" y="23"/>
                    <a:pt x="48" y="21"/>
                    <a:pt x="45" y="21"/>
                  </a:cubicBezTo>
                  <a:cubicBezTo>
                    <a:pt x="40" y="21"/>
                    <a:pt x="38" y="26"/>
                    <a:pt x="38" y="29"/>
                  </a:cubicBezTo>
                  <a:cubicBezTo>
                    <a:pt x="38" y="32"/>
                    <a:pt x="39" y="34"/>
                    <a:pt x="39" y="36"/>
                  </a:cubicBezTo>
                  <a:cubicBezTo>
                    <a:pt x="49" y="36"/>
                    <a:pt x="49" y="36"/>
                    <a:pt x="49" y="36"/>
                  </a:cubicBezTo>
                  <a:cubicBezTo>
                    <a:pt x="49" y="41"/>
                    <a:pt x="49" y="41"/>
                    <a:pt x="49" y="41"/>
                  </a:cubicBezTo>
                  <a:cubicBezTo>
                    <a:pt x="40" y="41"/>
                    <a:pt x="40" y="41"/>
                    <a:pt x="40" y="41"/>
                  </a:cubicBezTo>
                  <a:cubicBezTo>
                    <a:pt x="40" y="44"/>
                    <a:pt x="40" y="46"/>
                    <a:pt x="39" y="49"/>
                  </a:cubicBezTo>
                  <a:cubicBezTo>
                    <a:pt x="39" y="51"/>
                    <a:pt x="37" y="53"/>
                    <a:pt x="35" y="55"/>
                  </a:cubicBezTo>
                  <a:cubicBezTo>
                    <a:pt x="55" y="55"/>
                    <a:pt x="55" y="55"/>
                    <a:pt x="55" y="55"/>
                  </a:cubicBezTo>
                  <a:lnTo>
                    <a:pt x="55"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endParaRPr lang="zh-CN" altLang="en-US" sz="7200"/>
            </a:p>
          </p:txBody>
        </p:sp>
      </p:grpSp>
      <p:grpSp>
        <p:nvGrpSpPr>
          <p:cNvPr id="15" name="组合 14"/>
          <p:cNvGrpSpPr/>
          <p:nvPr/>
        </p:nvGrpSpPr>
        <p:grpSpPr>
          <a:xfrm>
            <a:off x="13221062" y="9803112"/>
            <a:ext cx="1224000" cy="1224000"/>
            <a:chOff x="9867900" y="1152526"/>
            <a:chExt cx="377825" cy="382588"/>
          </a:xfrm>
          <a:solidFill>
            <a:schemeClr val="tx1">
              <a:lumMod val="75000"/>
              <a:lumOff val="25000"/>
            </a:schemeClr>
          </a:solidFill>
        </p:grpSpPr>
        <p:sp>
          <p:nvSpPr>
            <p:cNvPr id="11" name="Freeform 10"/>
            <p:cNvSpPr>
              <a:spLocks noEditPoints="1"/>
            </p:cNvSpPr>
            <p:nvPr/>
          </p:nvSpPr>
          <p:spPr bwMode="auto">
            <a:xfrm>
              <a:off x="9867900" y="1152526"/>
              <a:ext cx="377825" cy="382588"/>
            </a:xfrm>
            <a:custGeom>
              <a:avLst/>
              <a:gdLst>
                <a:gd name="T0" fmla="*/ 50 w 100"/>
                <a:gd name="T1" fmla="*/ 0 h 99"/>
                <a:gd name="T2" fmla="*/ 0 w 100"/>
                <a:gd name="T3" fmla="*/ 49 h 99"/>
                <a:gd name="T4" fmla="*/ 50 w 100"/>
                <a:gd name="T5" fmla="*/ 99 h 99"/>
                <a:gd name="T6" fmla="*/ 100 w 100"/>
                <a:gd name="T7" fmla="*/ 49 h 99"/>
                <a:gd name="T8" fmla="*/ 50 w 100"/>
                <a:gd name="T9" fmla="*/ 0 h 99"/>
                <a:gd name="T10" fmla="*/ 50 w 100"/>
                <a:gd name="T11" fmla="*/ 95 h 99"/>
                <a:gd name="T12" fmla="*/ 4 w 100"/>
                <a:gd name="T13" fmla="*/ 49 h 99"/>
                <a:gd name="T14" fmla="*/ 50 w 100"/>
                <a:gd name="T15" fmla="*/ 4 h 99"/>
                <a:gd name="T16" fmla="*/ 96 w 100"/>
                <a:gd name="T17" fmla="*/ 49 h 99"/>
                <a:gd name="T18" fmla="*/ 50 w 100"/>
                <a:gd name="T19" fmla="*/ 9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9">
                  <a:moveTo>
                    <a:pt x="50" y="0"/>
                  </a:moveTo>
                  <a:cubicBezTo>
                    <a:pt x="23" y="0"/>
                    <a:pt x="0" y="22"/>
                    <a:pt x="0" y="49"/>
                  </a:cubicBezTo>
                  <a:cubicBezTo>
                    <a:pt x="0" y="77"/>
                    <a:pt x="23" y="99"/>
                    <a:pt x="50" y="99"/>
                  </a:cubicBezTo>
                  <a:cubicBezTo>
                    <a:pt x="77" y="99"/>
                    <a:pt x="100" y="77"/>
                    <a:pt x="100" y="49"/>
                  </a:cubicBezTo>
                  <a:cubicBezTo>
                    <a:pt x="100" y="22"/>
                    <a:pt x="77" y="0"/>
                    <a:pt x="50" y="0"/>
                  </a:cubicBezTo>
                  <a:close/>
                  <a:moveTo>
                    <a:pt x="50" y="95"/>
                  </a:moveTo>
                  <a:cubicBezTo>
                    <a:pt x="25" y="95"/>
                    <a:pt x="4" y="75"/>
                    <a:pt x="4" y="49"/>
                  </a:cubicBezTo>
                  <a:cubicBezTo>
                    <a:pt x="4" y="24"/>
                    <a:pt x="25" y="4"/>
                    <a:pt x="50" y="4"/>
                  </a:cubicBezTo>
                  <a:cubicBezTo>
                    <a:pt x="75" y="4"/>
                    <a:pt x="96" y="24"/>
                    <a:pt x="96" y="49"/>
                  </a:cubicBezTo>
                  <a:cubicBezTo>
                    <a:pt x="96" y="75"/>
                    <a:pt x="75" y="95"/>
                    <a:pt x="50"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endParaRPr lang="zh-CN" altLang="en-US" sz="7200"/>
            </a:p>
          </p:txBody>
        </p:sp>
        <p:sp>
          <p:nvSpPr>
            <p:cNvPr id="12" name="Freeform 11"/>
            <p:cNvSpPr>
              <a:spLocks noEditPoints="1"/>
            </p:cNvSpPr>
            <p:nvPr/>
          </p:nvSpPr>
          <p:spPr bwMode="auto">
            <a:xfrm rot="21540000">
              <a:off x="9903460" y="1191721"/>
              <a:ext cx="306705" cy="309563"/>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55 w 80"/>
                <a:gd name="T11" fmla="*/ 40 h 80"/>
                <a:gd name="T12" fmla="*/ 55 w 80"/>
                <a:gd name="T13" fmla="*/ 46 h 80"/>
                <a:gd name="T14" fmla="*/ 43 w 80"/>
                <a:gd name="T15" fmla="*/ 46 h 80"/>
                <a:gd name="T16" fmla="*/ 43 w 80"/>
                <a:gd name="T17" fmla="*/ 49 h 80"/>
                <a:gd name="T18" fmla="*/ 55 w 80"/>
                <a:gd name="T19" fmla="*/ 49 h 80"/>
                <a:gd name="T20" fmla="*/ 55 w 80"/>
                <a:gd name="T21" fmla="*/ 55 h 80"/>
                <a:gd name="T22" fmla="*/ 43 w 80"/>
                <a:gd name="T23" fmla="*/ 55 h 80"/>
                <a:gd name="T24" fmla="*/ 43 w 80"/>
                <a:gd name="T25" fmla="*/ 64 h 80"/>
                <a:gd name="T26" fmla="*/ 37 w 80"/>
                <a:gd name="T27" fmla="*/ 64 h 80"/>
                <a:gd name="T28" fmla="*/ 37 w 80"/>
                <a:gd name="T29" fmla="*/ 55 h 80"/>
                <a:gd name="T30" fmla="*/ 25 w 80"/>
                <a:gd name="T31" fmla="*/ 55 h 80"/>
                <a:gd name="T32" fmla="*/ 25 w 80"/>
                <a:gd name="T33" fmla="*/ 49 h 80"/>
                <a:gd name="T34" fmla="*/ 37 w 80"/>
                <a:gd name="T35" fmla="*/ 49 h 80"/>
                <a:gd name="T36" fmla="*/ 37 w 80"/>
                <a:gd name="T37" fmla="*/ 46 h 80"/>
                <a:gd name="T38" fmla="*/ 25 w 80"/>
                <a:gd name="T39" fmla="*/ 46 h 80"/>
                <a:gd name="T40" fmla="*/ 25 w 80"/>
                <a:gd name="T41" fmla="*/ 40 h 80"/>
                <a:gd name="T42" fmla="*/ 34 w 80"/>
                <a:gd name="T43" fmla="*/ 40 h 80"/>
                <a:gd name="T44" fmla="*/ 23 w 80"/>
                <a:gd name="T45" fmla="*/ 19 h 80"/>
                <a:gd name="T46" fmla="*/ 30 w 80"/>
                <a:gd name="T47" fmla="*/ 19 h 80"/>
                <a:gd name="T48" fmla="*/ 38 w 80"/>
                <a:gd name="T49" fmla="*/ 35 h 80"/>
                <a:gd name="T50" fmla="*/ 40 w 80"/>
                <a:gd name="T51" fmla="*/ 38 h 80"/>
                <a:gd name="T52" fmla="*/ 42 w 80"/>
                <a:gd name="T53" fmla="*/ 34 h 80"/>
                <a:gd name="T54" fmla="*/ 50 w 80"/>
                <a:gd name="T55" fmla="*/ 19 h 80"/>
                <a:gd name="T56" fmla="*/ 57 w 80"/>
                <a:gd name="T57" fmla="*/ 19 h 80"/>
                <a:gd name="T58" fmla="*/ 46 w 80"/>
                <a:gd name="T59" fmla="*/ 40 h 80"/>
                <a:gd name="T60" fmla="*/ 55 w 80"/>
                <a:gd name="T61"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55" y="40"/>
                  </a:moveTo>
                  <a:cubicBezTo>
                    <a:pt x="55" y="46"/>
                    <a:pt x="55" y="46"/>
                    <a:pt x="55" y="46"/>
                  </a:cubicBezTo>
                  <a:cubicBezTo>
                    <a:pt x="43" y="46"/>
                    <a:pt x="43" y="46"/>
                    <a:pt x="43" y="46"/>
                  </a:cubicBezTo>
                  <a:cubicBezTo>
                    <a:pt x="43" y="49"/>
                    <a:pt x="43" y="49"/>
                    <a:pt x="43" y="49"/>
                  </a:cubicBezTo>
                  <a:cubicBezTo>
                    <a:pt x="55" y="49"/>
                    <a:pt x="55" y="49"/>
                    <a:pt x="55" y="49"/>
                  </a:cubicBezTo>
                  <a:cubicBezTo>
                    <a:pt x="55" y="55"/>
                    <a:pt x="55" y="55"/>
                    <a:pt x="55" y="55"/>
                  </a:cubicBezTo>
                  <a:cubicBezTo>
                    <a:pt x="43" y="55"/>
                    <a:pt x="43" y="55"/>
                    <a:pt x="43" y="55"/>
                  </a:cubicBezTo>
                  <a:cubicBezTo>
                    <a:pt x="43" y="64"/>
                    <a:pt x="43" y="64"/>
                    <a:pt x="43" y="64"/>
                  </a:cubicBezTo>
                  <a:cubicBezTo>
                    <a:pt x="37" y="64"/>
                    <a:pt x="37" y="64"/>
                    <a:pt x="37" y="64"/>
                  </a:cubicBezTo>
                  <a:cubicBezTo>
                    <a:pt x="37" y="55"/>
                    <a:pt x="37" y="55"/>
                    <a:pt x="37" y="55"/>
                  </a:cubicBezTo>
                  <a:cubicBezTo>
                    <a:pt x="25" y="55"/>
                    <a:pt x="25" y="55"/>
                    <a:pt x="25" y="55"/>
                  </a:cubicBezTo>
                  <a:cubicBezTo>
                    <a:pt x="25" y="49"/>
                    <a:pt x="25" y="49"/>
                    <a:pt x="25" y="49"/>
                  </a:cubicBezTo>
                  <a:cubicBezTo>
                    <a:pt x="37" y="49"/>
                    <a:pt x="37" y="49"/>
                    <a:pt x="37" y="49"/>
                  </a:cubicBezTo>
                  <a:cubicBezTo>
                    <a:pt x="37" y="46"/>
                    <a:pt x="37" y="46"/>
                    <a:pt x="37" y="46"/>
                  </a:cubicBezTo>
                  <a:cubicBezTo>
                    <a:pt x="25" y="46"/>
                    <a:pt x="25" y="46"/>
                    <a:pt x="25" y="46"/>
                  </a:cubicBezTo>
                  <a:cubicBezTo>
                    <a:pt x="25" y="40"/>
                    <a:pt x="25" y="40"/>
                    <a:pt x="25" y="40"/>
                  </a:cubicBezTo>
                  <a:cubicBezTo>
                    <a:pt x="34" y="40"/>
                    <a:pt x="34" y="40"/>
                    <a:pt x="34" y="40"/>
                  </a:cubicBezTo>
                  <a:cubicBezTo>
                    <a:pt x="23" y="19"/>
                    <a:pt x="23" y="19"/>
                    <a:pt x="23" y="19"/>
                  </a:cubicBezTo>
                  <a:cubicBezTo>
                    <a:pt x="30" y="19"/>
                    <a:pt x="30" y="19"/>
                    <a:pt x="30" y="19"/>
                  </a:cubicBezTo>
                  <a:cubicBezTo>
                    <a:pt x="38" y="35"/>
                    <a:pt x="38" y="35"/>
                    <a:pt x="38" y="35"/>
                  </a:cubicBezTo>
                  <a:cubicBezTo>
                    <a:pt x="39" y="36"/>
                    <a:pt x="39" y="37"/>
                    <a:pt x="40" y="38"/>
                  </a:cubicBezTo>
                  <a:cubicBezTo>
                    <a:pt x="40" y="37"/>
                    <a:pt x="41" y="36"/>
                    <a:pt x="42" y="34"/>
                  </a:cubicBezTo>
                  <a:cubicBezTo>
                    <a:pt x="50" y="19"/>
                    <a:pt x="50" y="19"/>
                    <a:pt x="50" y="19"/>
                  </a:cubicBezTo>
                  <a:cubicBezTo>
                    <a:pt x="57" y="19"/>
                    <a:pt x="57" y="19"/>
                    <a:pt x="57" y="19"/>
                  </a:cubicBezTo>
                  <a:cubicBezTo>
                    <a:pt x="46" y="40"/>
                    <a:pt x="46" y="40"/>
                    <a:pt x="46" y="40"/>
                  </a:cubicBezTo>
                  <a:lnTo>
                    <a:pt x="5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endParaRPr lang="zh-CN" altLang="en-US" sz="7200"/>
            </a:p>
          </p:txBody>
        </p:sp>
      </p:grpSp>
      <p:sp>
        <p:nvSpPr>
          <p:cNvPr id="28" name="TextBox 1"/>
          <p:cNvSpPr txBox="1"/>
          <p:nvPr/>
        </p:nvSpPr>
        <p:spPr>
          <a:xfrm>
            <a:off x="9185713" y="342019"/>
            <a:ext cx="5924550" cy="706755"/>
          </a:xfrm>
          <a:prstGeom prst="rect">
            <a:avLst/>
          </a:prstGeom>
          <a:noFill/>
        </p:spPr>
        <p:txBody>
          <a:bodyPr wrap="square" rtlCol="0">
            <a:spAutoFit/>
          </a:bodyPr>
          <a:lstStyle/>
          <a:p>
            <a:pPr algn="ctr"/>
            <a:r>
              <a:rPr lang="en-US" altLang="zh-CN" sz="4000" b="1" dirty="0">
                <a:solidFill>
                  <a:schemeClr val="accent3"/>
                </a:solidFill>
                <a:latin typeface="微软雅黑" panose="020B0503020204020204" pitchFamily="34" charset="-122"/>
                <a:ea typeface="微软雅黑" panose="020B0503020204020204" pitchFamily="34" charset="-122"/>
              </a:rPr>
              <a:t>K</a:t>
            </a:r>
            <a:r>
              <a:rPr lang="zh-CN" altLang="en-US" sz="4000" b="1" dirty="0">
                <a:solidFill>
                  <a:schemeClr val="accent3"/>
                </a:solidFill>
                <a:latin typeface="微软雅黑" panose="020B0503020204020204" pitchFamily="34" charset="-122"/>
                <a:ea typeface="微软雅黑" panose="020B0503020204020204" pitchFamily="34" charset="-122"/>
              </a:rPr>
              <a:t>歌应用市场</a:t>
            </a:r>
            <a:endParaRPr lang="zh-CN" altLang="en-US" sz="4000" b="1" dirty="0">
              <a:solidFill>
                <a:schemeClr val="accent3"/>
              </a:solidFill>
              <a:latin typeface="微软雅黑" panose="020B0503020204020204" pitchFamily="34" charset="-122"/>
              <a:ea typeface="微软雅黑" panose="020B0503020204020204" pitchFamily="34" charset="-122"/>
            </a:endParaRPr>
          </a:p>
        </p:txBody>
      </p:sp>
      <p:sp>
        <p:nvSpPr>
          <p:cNvPr id="29" name="椭圆 28"/>
          <p:cNvSpPr/>
          <p:nvPr/>
        </p:nvSpPr>
        <p:spPr>
          <a:xfrm>
            <a:off x="11408593" y="1301933"/>
            <a:ext cx="235131" cy="235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1900630" y="1301933"/>
            <a:ext cx="235131" cy="235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2392665" y="1301933"/>
            <a:ext cx="235131" cy="2351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 calcmode="lin" valueType="num">
                                      <p:cBhvr>
                                        <p:cTn id="16" dur="500" fill="hold"/>
                                        <p:tgtEl>
                                          <p:spTgt spid="43"/>
                                        </p:tgtEl>
                                        <p:attrNameLst>
                                          <p:attrName>ppt_w</p:attrName>
                                        </p:attrNameLst>
                                      </p:cBhvr>
                                      <p:tavLst>
                                        <p:tav tm="0">
                                          <p:val>
                                            <p:fltVal val="0"/>
                                          </p:val>
                                        </p:tav>
                                        <p:tav tm="100000">
                                          <p:val>
                                            <p:strVal val="#ppt_w"/>
                                          </p:val>
                                        </p:tav>
                                      </p:tavLst>
                                    </p:anim>
                                    <p:anim calcmode="lin" valueType="num">
                                      <p:cBhvr>
                                        <p:cTn id="17" dur="500" fill="hold"/>
                                        <p:tgtEl>
                                          <p:spTgt spid="43"/>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wipe(left)">
                                      <p:cBhvr>
                                        <p:cTn id="29" dur="500"/>
                                        <p:tgtEl>
                                          <p:spTgt spid="46"/>
                                        </p:tgtEl>
                                      </p:cBhvr>
                                    </p:animEffect>
                                  </p:childTnLst>
                                </p:cTn>
                              </p:par>
                              <p:par>
                                <p:cTn id="30" presetID="22" presetClass="entr" presetSubtype="8"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par>
                                <p:cTn id="33" presetID="22" presetClass="entr" presetSubtype="8"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wipe(left)">
                                      <p:cBhvr>
                                        <p:cTn id="35" dur="500"/>
                                        <p:tgtEl>
                                          <p:spTgt spid="48"/>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500"/>
                                        <p:tgtEl>
                                          <p:spTgt spid="5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childTnLst>
                          </p:cTn>
                        </p:par>
                        <p:par>
                          <p:cTn id="46" fill="hold">
                            <p:stCondLst>
                              <p:cond delay="3500"/>
                            </p:stCondLst>
                            <p:childTnLst>
                              <p:par>
                                <p:cTn id="47" presetID="49" presetClass="entr" presetSubtype="0" decel="100000"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ppt_w</p:attrName>
                                        </p:attrNameLst>
                                      </p:cBhvr>
                                      <p:tavLst>
                                        <p:tav tm="0">
                                          <p:val>
                                            <p:fltVal val="0"/>
                                          </p:val>
                                        </p:tav>
                                        <p:tav tm="100000">
                                          <p:val>
                                            <p:strVal val="#ppt_w"/>
                                          </p:val>
                                        </p:tav>
                                      </p:tavLst>
                                    </p:anim>
                                    <p:anim calcmode="lin" valueType="num">
                                      <p:cBhvr>
                                        <p:cTn id="50" dur="500" fill="hold"/>
                                        <p:tgtEl>
                                          <p:spTgt spid="13"/>
                                        </p:tgtEl>
                                        <p:attrNameLst>
                                          <p:attrName>ppt_h</p:attrName>
                                        </p:attrNameLst>
                                      </p:cBhvr>
                                      <p:tavLst>
                                        <p:tav tm="0">
                                          <p:val>
                                            <p:fltVal val="0"/>
                                          </p:val>
                                        </p:tav>
                                        <p:tav tm="100000">
                                          <p:val>
                                            <p:strVal val="#ppt_h"/>
                                          </p:val>
                                        </p:tav>
                                      </p:tavLst>
                                    </p:anim>
                                    <p:anim calcmode="lin" valueType="num">
                                      <p:cBhvr>
                                        <p:cTn id="51" dur="500" fill="hold"/>
                                        <p:tgtEl>
                                          <p:spTgt spid="13"/>
                                        </p:tgtEl>
                                        <p:attrNameLst>
                                          <p:attrName>style.rotation</p:attrName>
                                        </p:attrNameLst>
                                      </p:cBhvr>
                                      <p:tavLst>
                                        <p:tav tm="0">
                                          <p:val>
                                            <p:fltVal val="360"/>
                                          </p:val>
                                        </p:tav>
                                        <p:tav tm="100000">
                                          <p:val>
                                            <p:fltVal val="0"/>
                                          </p:val>
                                        </p:tav>
                                      </p:tavLst>
                                    </p:anim>
                                    <p:animEffect transition="in" filter="fade">
                                      <p:cBhvr>
                                        <p:cTn id="52" dur="500"/>
                                        <p:tgtEl>
                                          <p:spTgt spid="13"/>
                                        </p:tgtEl>
                                      </p:cBhvr>
                                    </p:animEffect>
                                  </p:childTnLst>
                                </p:cTn>
                              </p:par>
                            </p:childTnLst>
                          </p:cTn>
                        </p:par>
                        <p:par>
                          <p:cTn id="53" fill="hold">
                            <p:stCondLst>
                              <p:cond delay="4000"/>
                            </p:stCondLst>
                            <p:childTnLst>
                              <p:par>
                                <p:cTn id="54" presetID="22" presetClass="entr" presetSubtype="8" fill="hold" grpId="0" nodeType="afterEffect">
                                  <p:stCondLst>
                                    <p:cond delay="0"/>
                                  </p:stCondLst>
                                  <p:childTnLst>
                                    <p:set>
                                      <p:cBhvr>
                                        <p:cTn id="55" dur="1" fill="hold">
                                          <p:stCondLst>
                                            <p:cond delay="0"/>
                                          </p:stCondLst>
                                        </p:cTn>
                                        <p:tgtEl>
                                          <p:spTgt spid="79"/>
                                        </p:tgtEl>
                                        <p:attrNameLst>
                                          <p:attrName>style.visibility</p:attrName>
                                        </p:attrNameLst>
                                      </p:cBhvr>
                                      <p:to>
                                        <p:strVal val="visible"/>
                                      </p:to>
                                    </p:set>
                                    <p:animEffect transition="in" filter="wipe(left)">
                                      <p:cBhvr>
                                        <p:cTn id="56" dur="500"/>
                                        <p:tgtEl>
                                          <p:spTgt spid="79"/>
                                        </p:tgtEl>
                                      </p:cBhvr>
                                    </p:animEffect>
                                  </p:childTnLst>
                                </p:cTn>
                              </p:par>
                            </p:childTnLst>
                          </p:cTn>
                        </p:par>
                        <p:par>
                          <p:cTn id="57" fill="hold">
                            <p:stCondLst>
                              <p:cond delay="4500"/>
                            </p:stCondLst>
                            <p:childTnLst>
                              <p:par>
                                <p:cTn id="58" presetID="49" presetClass="entr" presetSubtype="0" decel="100000" fill="hold" nodeType="after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500" fill="hold"/>
                                        <p:tgtEl>
                                          <p:spTgt spid="14"/>
                                        </p:tgtEl>
                                        <p:attrNameLst>
                                          <p:attrName>ppt_w</p:attrName>
                                        </p:attrNameLst>
                                      </p:cBhvr>
                                      <p:tavLst>
                                        <p:tav tm="0">
                                          <p:val>
                                            <p:fltVal val="0"/>
                                          </p:val>
                                        </p:tav>
                                        <p:tav tm="100000">
                                          <p:val>
                                            <p:strVal val="#ppt_w"/>
                                          </p:val>
                                        </p:tav>
                                      </p:tavLst>
                                    </p:anim>
                                    <p:anim calcmode="lin" valueType="num">
                                      <p:cBhvr>
                                        <p:cTn id="61" dur="500" fill="hold"/>
                                        <p:tgtEl>
                                          <p:spTgt spid="14"/>
                                        </p:tgtEl>
                                        <p:attrNameLst>
                                          <p:attrName>ppt_h</p:attrName>
                                        </p:attrNameLst>
                                      </p:cBhvr>
                                      <p:tavLst>
                                        <p:tav tm="0">
                                          <p:val>
                                            <p:fltVal val="0"/>
                                          </p:val>
                                        </p:tav>
                                        <p:tav tm="100000">
                                          <p:val>
                                            <p:strVal val="#ppt_h"/>
                                          </p:val>
                                        </p:tav>
                                      </p:tavLst>
                                    </p:anim>
                                    <p:anim calcmode="lin" valueType="num">
                                      <p:cBhvr>
                                        <p:cTn id="62" dur="500" fill="hold"/>
                                        <p:tgtEl>
                                          <p:spTgt spid="14"/>
                                        </p:tgtEl>
                                        <p:attrNameLst>
                                          <p:attrName>style.rotation</p:attrName>
                                        </p:attrNameLst>
                                      </p:cBhvr>
                                      <p:tavLst>
                                        <p:tav tm="0">
                                          <p:val>
                                            <p:fltVal val="360"/>
                                          </p:val>
                                        </p:tav>
                                        <p:tav tm="100000">
                                          <p:val>
                                            <p:fltVal val="0"/>
                                          </p:val>
                                        </p:tav>
                                      </p:tavLst>
                                    </p:anim>
                                    <p:animEffect transition="in" filter="fade">
                                      <p:cBhvr>
                                        <p:cTn id="63" dur="500"/>
                                        <p:tgtEl>
                                          <p:spTgt spid="14"/>
                                        </p:tgtEl>
                                      </p:cBhvr>
                                    </p:animEffect>
                                  </p:childTnLst>
                                </p:cTn>
                              </p:par>
                            </p:childTnLst>
                          </p:cTn>
                        </p:par>
                        <p:par>
                          <p:cTn id="64" fill="hold">
                            <p:stCondLst>
                              <p:cond delay="5000"/>
                            </p:stCondLst>
                            <p:childTnLst>
                              <p:par>
                                <p:cTn id="65" presetID="22" presetClass="entr" presetSubtype="8" fill="hold" grpId="0" nodeType="after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wipe(left)">
                                      <p:cBhvr>
                                        <p:cTn id="67" dur="500"/>
                                        <p:tgtEl>
                                          <p:spTgt spid="80"/>
                                        </p:tgtEl>
                                      </p:cBhvr>
                                    </p:animEffect>
                                  </p:childTnLst>
                                </p:cTn>
                              </p:par>
                            </p:childTnLst>
                          </p:cTn>
                        </p:par>
                        <p:par>
                          <p:cTn id="68" fill="hold">
                            <p:stCondLst>
                              <p:cond delay="5500"/>
                            </p:stCondLst>
                            <p:childTnLst>
                              <p:par>
                                <p:cTn id="69" presetID="49" presetClass="entr" presetSubtype="0" decel="100000" fill="hold" nodeType="after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p:cTn id="71" dur="500" fill="hold"/>
                                        <p:tgtEl>
                                          <p:spTgt spid="15"/>
                                        </p:tgtEl>
                                        <p:attrNameLst>
                                          <p:attrName>ppt_w</p:attrName>
                                        </p:attrNameLst>
                                      </p:cBhvr>
                                      <p:tavLst>
                                        <p:tav tm="0">
                                          <p:val>
                                            <p:fltVal val="0"/>
                                          </p:val>
                                        </p:tav>
                                        <p:tav tm="100000">
                                          <p:val>
                                            <p:strVal val="#ppt_w"/>
                                          </p:val>
                                        </p:tav>
                                      </p:tavLst>
                                    </p:anim>
                                    <p:anim calcmode="lin" valueType="num">
                                      <p:cBhvr>
                                        <p:cTn id="72" dur="500" fill="hold"/>
                                        <p:tgtEl>
                                          <p:spTgt spid="15"/>
                                        </p:tgtEl>
                                        <p:attrNameLst>
                                          <p:attrName>ppt_h</p:attrName>
                                        </p:attrNameLst>
                                      </p:cBhvr>
                                      <p:tavLst>
                                        <p:tav tm="0">
                                          <p:val>
                                            <p:fltVal val="0"/>
                                          </p:val>
                                        </p:tav>
                                        <p:tav tm="100000">
                                          <p:val>
                                            <p:strVal val="#ppt_h"/>
                                          </p:val>
                                        </p:tav>
                                      </p:tavLst>
                                    </p:anim>
                                    <p:anim calcmode="lin" valueType="num">
                                      <p:cBhvr>
                                        <p:cTn id="73" dur="500" fill="hold"/>
                                        <p:tgtEl>
                                          <p:spTgt spid="15"/>
                                        </p:tgtEl>
                                        <p:attrNameLst>
                                          <p:attrName>style.rotation</p:attrName>
                                        </p:attrNameLst>
                                      </p:cBhvr>
                                      <p:tavLst>
                                        <p:tav tm="0">
                                          <p:val>
                                            <p:fltVal val="360"/>
                                          </p:val>
                                        </p:tav>
                                        <p:tav tm="100000">
                                          <p:val>
                                            <p:fltVal val="0"/>
                                          </p:val>
                                        </p:tav>
                                      </p:tavLst>
                                    </p:anim>
                                    <p:animEffect transition="in" filter="fade">
                                      <p:cBhvr>
                                        <p:cTn id="74" dur="500"/>
                                        <p:tgtEl>
                                          <p:spTgt spid="15"/>
                                        </p:tgtEl>
                                      </p:cBhvr>
                                    </p:animEffect>
                                  </p:childTnLst>
                                </p:cTn>
                              </p:par>
                            </p:childTnLst>
                          </p:cTn>
                        </p:par>
                        <p:par>
                          <p:cTn id="75" fill="hold">
                            <p:stCondLst>
                              <p:cond delay="6000"/>
                            </p:stCondLst>
                            <p:childTnLst>
                              <p:par>
                                <p:cTn id="76" presetID="22" presetClass="entr" presetSubtype="8" fill="hold" grpId="0" nodeType="afterEffect">
                                  <p:stCondLst>
                                    <p:cond delay="0"/>
                                  </p:stCondLst>
                                  <p:childTnLst>
                                    <p:set>
                                      <p:cBhvr>
                                        <p:cTn id="77" dur="1" fill="hold">
                                          <p:stCondLst>
                                            <p:cond delay="0"/>
                                          </p:stCondLst>
                                        </p:cTn>
                                        <p:tgtEl>
                                          <p:spTgt spid="81"/>
                                        </p:tgtEl>
                                        <p:attrNameLst>
                                          <p:attrName>style.visibility</p:attrName>
                                        </p:attrNameLst>
                                      </p:cBhvr>
                                      <p:to>
                                        <p:strVal val="visible"/>
                                      </p:to>
                                    </p:set>
                                    <p:animEffect transition="in" filter="wipe(left)">
                                      <p:cBhvr>
                                        <p:cTn id="78" dur="500"/>
                                        <p:tgtEl>
                                          <p:spTgt spid="81"/>
                                        </p:tgtEl>
                                      </p:cBhvr>
                                    </p:animEffect>
                                  </p:childTnLst>
                                </p:cTn>
                              </p:par>
                            </p:childTnLst>
                          </p:cTn>
                        </p:par>
                        <p:par>
                          <p:cTn id="79" fill="hold">
                            <p:stCondLst>
                              <p:cond delay="6500"/>
                            </p:stCondLst>
                            <p:childTnLst>
                              <p:par>
                                <p:cTn id="80" presetID="47"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anim calcmode="lin" valueType="num">
                                      <p:cBhvr>
                                        <p:cTn id="83" dur="500" fill="hold"/>
                                        <p:tgtEl>
                                          <p:spTgt spid="28"/>
                                        </p:tgtEl>
                                        <p:attrNameLst>
                                          <p:attrName>ppt_x</p:attrName>
                                        </p:attrNameLst>
                                      </p:cBhvr>
                                      <p:tavLst>
                                        <p:tav tm="0">
                                          <p:val>
                                            <p:strVal val="#ppt_x"/>
                                          </p:val>
                                        </p:tav>
                                        <p:tav tm="100000">
                                          <p:val>
                                            <p:strVal val="#ppt_x"/>
                                          </p:val>
                                        </p:tav>
                                      </p:tavLst>
                                    </p:anim>
                                    <p:anim calcmode="lin" valueType="num">
                                      <p:cBhvr>
                                        <p:cTn id="84"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3" grpId="0" bldLvl="0" animBg="1"/>
      <p:bldP spid="44" grpId="0"/>
      <p:bldP spid="45" grpId="0"/>
      <p:bldP spid="49" grpId="0" bldLvl="0" animBg="1"/>
      <p:bldP spid="50" grpId="0" bldLvl="0" animBg="1"/>
      <p:bldP spid="51" grpId="0" bldLvl="0" animBg="1"/>
      <p:bldP spid="52" grpId="0" bldLvl="0" animBg="1"/>
      <p:bldP spid="79" grpId="0"/>
      <p:bldP spid="80" grpId="0"/>
      <p:bldP spid="81"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p:nvPr/>
        </p:nvSpPr>
        <p:spPr>
          <a:xfrm>
            <a:off x="4809490" y="3339465"/>
            <a:ext cx="13928090" cy="8105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10" name="Rectangle 9"/>
          <p:cNvSpPr/>
          <p:nvPr/>
        </p:nvSpPr>
        <p:spPr>
          <a:xfrm>
            <a:off x="15679279" y="2630894"/>
            <a:ext cx="4518212" cy="29045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3653565" y="9569583"/>
            <a:ext cx="4518212" cy="29045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1"/>
          <p:cNvSpPr txBox="1"/>
          <p:nvPr/>
        </p:nvSpPr>
        <p:spPr>
          <a:xfrm>
            <a:off x="9185713" y="342019"/>
            <a:ext cx="5924550" cy="706755"/>
          </a:xfrm>
          <a:prstGeom prst="rect">
            <a:avLst/>
          </a:prstGeom>
          <a:noFill/>
        </p:spPr>
        <p:txBody>
          <a:bodyPr wrap="square" rtlCol="0">
            <a:spAutoFit/>
          </a:bodyPr>
          <a:lstStyle/>
          <a:p>
            <a:pPr algn="ctr"/>
            <a:r>
              <a:rPr lang="zh-CN" altLang="en-US" sz="4000" b="1" dirty="0">
                <a:latin typeface="微软雅黑" panose="020B0503020204020204" pitchFamily="34" charset="-122"/>
                <a:ea typeface="微软雅黑" panose="020B0503020204020204" pitchFamily="34" charset="-122"/>
              </a:rPr>
              <a:t>产品定位</a:t>
            </a:r>
            <a:endParaRPr lang="zh-CN" altLang="en-US" sz="4000" b="1" dirty="0">
              <a:latin typeface="微软雅黑" panose="020B0503020204020204" pitchFamily="34" charset="-122"/>
              <a:ea typeface="微软雅黑" panose="020B0503020204020204" pitchFamily="34" charset="-122"/>
            </a:endParaRPr>
          </a:p>
        </p:txBody>
      </p:sp>
      <p:sp>
        <p:nvSpPr>
          <p:cNvPr id="11" name="椭圆 10"/>
          <p:cNvSpPr/>
          <p:nvPr/>
        </p:nvSpPr>
        <p:spPr>
          <a:xfrm>
            <a:off x="11408593"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900630"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2392665"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表格 4"/>
          <p:cNvGraphicFramePr/>
          <p:nvPr>
            <p:custDataLst>
              <p:tags r:id="rId1"/>
            </p:custDataLst>
          </p:nvPr>
        </p:nvGraphicFramePr>
        <p:xfrm>
          <a:off x="4809490" y="3339465"/>
          <a:ext cx="13928090" cy="8105775"/>
        </p:xfrm>
        <a:graphic>
          <a:graphicData uri="http://schemas.openxmlformats.org/drawingml/2006/table">
            <a:tbl>
              <a:tblPr firstRow="1" bandRow="1">
                <a:tableStyleId>{5940675A-B579-460E-94D1-54222C63F5DA}</a:tableStyleId>
              </a:tblPr>
              <a:tblGrid>
                <a:gridCol w="4855210"/>
                <a:gridCol w="9072880"/>
              </a:tblGrid>
              <a:tr h="623570">
                <a:tc>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针对于</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在校大学生（开发初期以交大学生为主）。</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alpha val="50000"/>
                      </a:schemeClr>
                    </a:solidFill>
                  </a:tcPr>
                </a:tc>
              </a:tr>
              <a:tr h="1247140">
                <a:tc>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谁</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唱歌、修音、得到歌曲打分、分享歌曲、好友添加、社交平台分享。</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alpha val="50000"/>
                      </a:schemeClr>
                    </a:solidFill>
                  </a:tcPr>
                </a:tc>
              </a:tr>
              <a:tr h="623570">
                <a:tc>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交我唱APP</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属于一种唱歌APP。</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alpha val="50000"/>
                      </a:schemeClr>
                    </a:solidFill>
                  </a:tcPr>
                </a:tc>
              </a:tr>
              <a:tr h="1247140">
                <a:tc>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功能</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能够在线搜歌、唱歌、即时得到歌曲的分数、并分享到社交平台。</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alpha val="50000"/>
                      </a:schemeClr>
                    </a:solidFill>
                  </a:tcPr>
                </a:tc>
              </a:tr>
              <a:tr h="1246505">
                <a:tc>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不同于</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目前市场上的一些K歌APP，如全民K歌、唱吧、唱鸭等。</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alpha val="50000"/>
                      </a:schemeClr>
                    </a:solidFill>
                  </a:tcPr>
                </a:tc>
              </a:tr>
              <a:tr h="3117850">
                <a:tc>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我们的产品</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solidFill>
                      <a:schemeClr val="bg2">
                        <a:lumMod val="75000"/>
                      </a:schemeClr>
                    </a:solidFill>
                  </a:tcPr>
                </a:tc>
                <a:tc>
                  <a:txBody>
                    <a:bodyPr/>
                    <a:p>
                      <a:pPr indent="0">
                        <a:buNone/>
                      </a:pPr>
                      <a:r>
                        <a:rPr lang="en-US" sz="2800" b="0">
                          <a:latin typeface="宋体" panose="02010600030101010101" pitchFamily="2" charset="-122"/>
                          <a:ea typeface="宋体" panose="02010600030101010101" pitchFamily="2" charset="-122"/>
                          <a:cs typeface="宋体" panose="02010600030101010101" pitchFamily="2" charset="-122"/>
                        </a:rPr>
                        <a:t>相对于全民K歌等软件关注适用社会每个群体的普适性，我们的APP更加聚焦于在校人群，提供更加关注大学生的特性和服务。</a:t>
                      </a:r>
                      <a:endParaRPr lang="en-US" altLang="en-US" sz="2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905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solidFill>
                      <a:schemeClr val="bg1">
                        <a:alpha val="50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anim calcmode="lin" valueType="num">
                                      <p:cBhvr>
                                        <p:cTn id="16" dur="500" fill="hold"/>
                                        <p:tgtEl>
                                          <p:spTgt spid="9"/>
                                        </p:tgtEl>
                                        <p:attrNameLst>
                                          <p:attrName>ppt_x</p:attrName>
                                        </p:attrNameLst>
                                      </p:cBhvr>
                                      <p:tavLst>
                                        <p:tav tm="0">
                                          <p:val>
                                            <p:strVal val="#ppt_x"/>
                                          </p:val>
                                        </p:tav>
                                        <p:tav tm="100000">
                                          <p:val>
                                            <p:strVal val="#ppt_x"/>
                                          </p:val>
                                        </p:tav>
                                      </p:tavLst>
                                    </p:anim>
                                    <p:anim calcmode="lin" valueType="num">
                                      <p:cBhvr>
                                        <p:cTn id="17" dur="500" fill="hold"/>
                                        <p:tgtEl>
                                          <p:spTgt spid="9"/>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4" grpId="0" bldLvl="0" animBg="1"/>
      <p:bldP spid="9" grpId="0"/>
      <p:bldP spid="7"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14319"/>
          <a:stretch>
            <a:fillRect/>
          </a:stretch>
        </p:blipFill>
        <p:spPr>
          <a:xfrm>
            <a:off x="11383766" y="0"/>
            <a:ext cx="13000234" cy="13716000"/>
          </a:xfrm>
          <a:prstGeom prst="rect">
            <a:avLst/>
          </a:prstGeom>
        </p:spPr>
      </p:pic>
      <p:grpSp>
        <p:nvGrpSpPr>
          <p:cNvPr id="3" name="组合 2"/>
          <p:cNvGrpSpPr/>
          <p:nvPr/>
        </p:nvGrpSpPr>
        <p:grpSpPr>
          <a:xfrm>
            <a:off x="12521897" y="1174664"/>
            <a:ext cx="10751058" cy="11366672"/>
            <a:chOff x="12521897" y="1174664"/>
            <a:chExt cx="10751058" cy="11366672"/>
          </a:xfrm>
        </p:grpSpPr>
        <p:sp>
          <p:nvSpPr>
            <p:cNvPr id="16" name="Rectangle 15"/>
            <p:cNvSpPr/>
            <p:nvPr/>
          </p:nvSpPr>
          <p:spPr>
            <a:xfrm>
              <a:off x="12521897" y="1174664"/>
              <a:ext cx="10751058" cy="11366672"/>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330609" y="4828409"/>
              <a:ext cx="7586661" cy="3954065"/>
            </a:xfrm>
            <a:prstGeom prst="rect">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4936797" y="5558927"/>
              <a:ext cx="6629456" cy="1783715"/>
            </a:xfrm>
            <a:prstGeom prst="rect">
              <a:avLst/>
            </a:prstGeom>
            <a:noFill/>
          </p:spPr>
          <p:txBody>
            <a:bodyPr wrap="square" rtlCol="0">
              <a:spAutoFit/>
            </a:bodyPr>
            <a:lstStyle/>
            <a:p>
              <a:pPr algn="ctr"/>
              <a:r>
                <a:rPr lang="en-US" sz="11000" spc="600" dirty="0">
                  <a:solidFill>
                    <a:schemeClr val="bg1"/>
                  </a:solidFill>
                  <a:latin typeface="Futura LT" panose="02000503000000000000" pitchFamily="2" charset="0"/>
                </a:rPr>
                <a:t>THREE</a:t>
              </a:r>
              <a:endParaRPr lang="en-US" sz="11000" spc="600" dirty="0">
                <a:solidFill>
                  <a:schemeClr val="bg1"/>
                </a:solidFill>
                <a:latin typeface="Futura LT" panose="02000503000000000000" pitchFamily="2" charset="0"/>
              </a:endParaRPr>
            </a:p>
          </p:txBody>
        </p:sp>
        <p:sp>
          <p:nvSpPr>
            <p:cNvPr id="12" name="TextBox 11"/>
            <p:cNvSpPr txBox="1"/>
            <p:nvPr/>
          </p:nvSpPr>
          <p:spPr>
            <a:xfrm>
              <a:off x="15070207" y="7246363"/>
              <a:ext cx="6638597" cy="707886"/>
            </a:xfrm>
            <a:prstGeom prst="rect">
              <a:avLst/>
            </a:prstGeom>
            <a:noFill/>
          </p:spPr>
          <p:txBody>
            <a:bodyPr wrap="square" rtlCol="0">
              <a:spAutoFit/>
            </a:bodyPr>
            <a:lstStyle/>
            <a:p>
              <a:pPr algn="ctr"/>
              <a:r>
                <a:rPr lang="en-US" sz="4000" spc="2000" dirty="0">
                  <a:solidFill>
                    <a:schemeClr val="bg1"/>
                  </a:solidFill>
                  <a:latin typeface="Futura LT" panose="02000503000000000000" pitchFamily="2" charset="0"/>
                </a:rPr>
                <a:t>COLLECTION</a:t>
              </a:r>
              <a:endParaRPr lang="en-US" sz="4000" spc="2000" dirty="0">
                <a:solidFill>
                  <a:schemeClr val="bg1"/>
                </a:solidFill>
                <a:latin typeface="Futura LT" panose="02000503000000000000" pitchFamily="2" charset="0"/>
              </a:endParaRPr>
            </a:p>
          </p:txBody>
        </p:sp>
      </p:grpSp>
      <p:sp>
        <p:nvSpPr>
          <p:cNvPr id="14" name="TextBox 13"/>
          <p:cNvSpPr txBox="1"/>
          <p:nvPr/>
        </p:nvSpPr>
        <p:spPr>
          <a:xfrm>
            <a:off x="2493414" y="6374076"/>
            <a:ext cx="6005041" cy="5908040"/>
          </a:xfrm>
          <a:prstGeom prst="rect">
            <a:avLst/>
          </a:prstGeom>
          <a:noFill/>
        </p:spPr>
        <p:txBody>
          <a:bodyPr wrap="square" rtlCol="0">
            <a:spAutoFit/>
          </a:bodyPr>
          <a:lstStyle/>
          <a:p>
            <a:pPr algn="ctr">
              <a:lnSpc>
                <a:spcPct val="150000"/>
              </a:lnSpc>
            </a:pPr>
            <a:r>
              <a:rPr lang="en-US" sz="2800" dirty="0">
                <a:latin typeface="Futura LT" panose="02000503000000000000" pitchFamily="2" charset="0"/>
              </a:rPr>
              <a:t>项目开发的六个阶段：</a:t>
            </a:r>
            <a:endParaRPr lang="en-US" sz="2800" dirty="0">
              <a:latin typeface="Futura LT" panose="02000503000000000000" pitchFamily="2" charset="0"/>
            </a:endParaRPr>
          </a:p>
          <a:p>
            <a:pPr algn="ctr">
              <a:lnSpc>
                <a:spcPct val="150000"/>
              </a:lnSpc>
            </a:pPr>
            <a:r>
              <a:rPr lang="en-US" sz="2800" dirty="0">
                <a:latin typeface="Futura LT" panose="02000503000000000000" pitchFamily="2" charset="0"/>
              </a:rPr>
              <a:t>充满热情</a:t>
            </a:r>
            <a:endParaRPr lang="en-US" sz="2800" dirty="0">
              <a:latin typeface="Futura LT" panose="02000503000000000000" pitchFamily="2" charset="0"/>
            </a:endParaRPr>
          </a:p>
          <a:p>
            <a:pPr algn="ctr">
              <a:lnSpc>
                <a:spcPct val="150000"/>
              </a:lnSpc>
            </a:pPr>
            <a:r>
              <a:rPr lang="en-US" sz="2800" dirty="0">
                <a:latin typeface="Futura LT" panose="02000503000000000000" pitchFamily="2" charset="0"/>
              </a:rPr>
              <a:t>醒悟</a:t>
            </a:r>
            <a:endParaRPr lang="en-US" sz="2800" dirty="0">
              <a:latin typeface="Futura LT" panose="02000503000000000000" pitchFamily="2" charset="0"/>
            </a:endParaRPr>
          </a:p>
          <a:p>
            <a:pPr algn="ctr">
              <a:lnSpc>
                <a:spcPct val="150000"/>
              </a:lnSpc>
            </a:pPr>
            <a:r>
              <a:rPr lang="en-US" sz="2800" dirty="0">
                <a:latin typeface="Futura LT" panose="02000503000000000000" pitchFamily="2" charset="0"/>
              </a:rPr>
              <a:t>痛苦</a:t>
            </a:r>
            <a:endParaRPr lang="en-US" sz="2800" dirty="0">
              <a:latin typeface="Futura LT" panose="02000503000000000000" pitchFamily="2" charset="0"/>
            </a:endParaRPr>
          </a:p>
          <a:p>
            <a:pPr algn="ctr">
              <a:lnSpc>
                <a:spcPct val="150000"/>
              </a:lnSpc>
            </a:pPr>
            <a:r>
              <a:rPr lang="en-US" sz="2800" dirty="0">
                <a:latin typeface="Futura LT" panose="02000503000000000000" pitchFamily="2" charset="0"/>
              </a:rPr>
              <a:t>找出罪魁祸首</a:t>
            </a:r>
            <a:endParaRPr lang="en-US" sz="2800" dirty="0">
              <a:latin typeface="Futura LT" panose="02000503000000000000" pitchFamily="2" charset="0"/>
            </a:endParaRPr>
          </a:p>
          <a:p>
            <a:pPr algn="ctr">
              <a:lnSpc>
                <a:spcPct val="150000"/>
              </a:lnSpc>
            </a:pPr>
            <a:r>
              <a:rPr lang="en-US" sz="2800" dirty="0">
                <a:latin typeface="Futura LT" panose="02000503000000000000" pitchFamily="2" charset="0"/>
              </a:rPr>
              <a:t>惩罚无辜</a:t>
            </a:r>
            <a:endParaRPr lang="en-US" sz="2800" dirty="0">
              <a:latin typeface="Futura LT" panose="02000503000000000000" pitchFamily="2" charset="0"/>
            </a:endParaRPr>
          </a:p>
          <a:p>
            <a:pPr algn="ctr">
              <a:lnSpc>
                <a:spcPct val="150000"/>
              </a:lnSpc>
            </a:pPr>
            <a:r>
              <a:rPr lang="en-US" sz="2800" dirty="0">
                <a:latin typeface="Futura LT" panose="02000503000000000000" pitchFamily="2" charset="0"/>
              </a:rPr>
              <a:t>褒奖闲人</a:t>
            </a:r>
            <a:endParaRPr lang="en-US" sz="2800" dirty="0">
              <a:latin typeface="Futura LT" panose="02000503000000000000" pitchFamily="2" charset="0"/>
            </a:endParaRPr>
          </a:p>
          <a:p>
            <a:pPr algn="ctr">
              <a:lnSpc>
                <a:spcPct val="150000"/>
              </a:lnSpc>
            </a:pPr>
            <a:endParaRPr lang="en-US" sz="2800" dirty="0">
              <a:latin typeface="Futura LT" panose="02000503000000000000" pitchFamily="2" charset="0"/>
            </a:endParaRPr>
          </a:p>
          <a:p>
            <a:pPr algn="ctr">
              <a:lnSpc>
                <a:spcPct val="150000"/>
              </a:lnSpc>
            </a:pPr>
            <a:r>
              <a:rPr lang="en-US" sz="2800">
                <a:sym typeface="+mn-ea"/>
              </a:rPr>
              <a:t>——</a:t>
            </a:r>
            <a:r>
              <a:rPr lang="en-US" sz="2800" dirty="0">
                <a:latin typeface="Futura LT" panose="02000503000000000000" pitchFamily="2" charset="0"/>
              </a:rPr>
              <a:t>佚名</a:t>
            </a:r>
            <a:endParaRPr lang="en-US" sz="2800" dirty="0">
              <a:latin typeface="Futura LT" panose="02000503000000000000" pitchFamily="2" charset="0"/>
            </a:endParaRPr>
          </a:p>
        </p:txBody>
      </p:sp>
      <p:cxnSp>
        <p:nvCxnSpPr>
          <p:cNvPr id="15" name="Straight Connector 14"/>
          <p:cNvCxnSpPr/>
          <p:nvPr/>
        </p:nvCxnSpPr>
        <p:spPr>
          <a:xfrm>
            <a:off x="3271307" y="5760731"/>
            <a:ext cx="43662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982287" y="4119128"/>
            <a:ext cx="4839795" cy="1353185"/>
          </a:xfrm>
          <a:prstGeom prst="rect">
            <a:avLst/>
          </a:prstGeom>
        </p:spPr>
        <p:txBody>
          <a:bodyPr wrap="square">
            <a:spAutoFit/>
          </a:bodyPr>
          <a:lstStyle/>
          <a:p>
            <a:pPr algn="ctr"/>
            <a:r>
              <a:rPr lang="zh-CN" altLang="en-US" sz="8200">
                <a:solidFill>
                  <a:prstClr val="black"/>
                </a:solidFill>
                <a:latin typeface="微软雅黑" panose="020B0503020204020204" pitchFamily="34" charset="-122"/>
                <a:ea typeface="微软雅黑" panose="020B0503020204020204" pitchFamily="34" charset="-122"/>
              </a:rPr>
              <a:t>软件架构 </a:t>
            </a:r>
            <a:endParaRPr lang="zh-CN" altLang="en-US" sz="82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
          <p:cNvPicPr>
            <a:picLocks noChangeAspect="1"/>
          </p:cNvPicPr>
          <p:nvPr/>
        </p:nvPicPr>
        <p:blipFill>
          <a:blip r:embed="rId1"/>
          <a:stretch>
            <a:fillRect/>
          </a:stretch>
        </p:blipFill>
        <p:spPr>
          <a:xfrm>
            <a:off x="3451225" y="12936855"/>
            <a:ext cx="17848580" cy="22171660"/>
          </a:xfrm>
          <a:prstGeom prst="rect">
            <a:avLst/>
          </a:prstGeom>
        </p:spPr>
      </p:pic>
      <p:sp>
        <p:nvSpPr>
          <p:cNvPr id="6" name="矩形 5"/>
          <p:cNvSpPr/>
          <p:nvPr/>
        </p:nvSpPr>
        <p:spPr>
          <a:xfrm>
            <a:off x="-203200" y="-233680"/>
            <a:ext cx="2702560" cy="143865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7200"/>
          </a:p>
        </p:txBody>
      </p:sp>
      <p:sp>
        <p:nvSpPr>
          <p:cNvPr id="3" name="矩形 2"/>
          <p:cNvSpPr/>
          <p:nvPr/>
        </p:nvSpPr>
        <p:spPr>
          <a:xfrm>
            <a:off x="2702560" y="579120"/>
            <a:ext cx="19345910" cy="193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6400"/>
              <a:t>用例视图</a:t>
            </a:r>
            <a:endParaRPr lang="zh-CN" altLang="en-US" sz="6400"/>
          </a:p>
        </p:txBody>
      </p:sp>
      <p:pic>
        <p:nvPicPr>
          <p:cNvPr id="5" name="图片 4" descr="—Pngtree—graphic designing tablet mockup frame_5792826"/>
          <p:cNvPicPr>
            <a:picLocks noChangeAspect="1"/>
          </p:cNvPicPr>
          <p:nvPr/>
        </p:nvPicPr>
        <p:blipFill>
          <a:blip r:embed="rId2"/>
          <a:srcRect l="10985" t="24015" r="10398" b="23870"/>
          <a:stretch>
            <a:fillRect/>
          </a:stretch>
        </p:blipFill>
        <p:spPr>
          <a:xfrm>
            <a:off x="405130" y="-678180"/>
            <a:ext cx="22677120" cy="1507363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4294967295" end="4294967295"/>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par>
                          <p:cTn id="10" fill="hold">
                            <p:stCondLst>
                              <p:cond delay="0"/>
                            </p:stCondLst>
                            <p:childTnLst>
                              <p:par>
                                <p:cTn id="11" presetID="0" presetClass="path" presetSubtype="0" accel="50000" decel="50000" fill="hold" nodeType="afterEffect">
                                  <p:stCondLst>
                                    <p:cond delay="0"/>
                                  </p:stCondLst>
                                  <p:childTnLst>
                                    <p:animMotion origin="layout" path="M 0.036875 0.463889 L 0.036849 -1.775694 " pathEditMode="relative" rAng="0" ptsTypes="">
                                      <p:cBhvr>
                                        <p:cTn id="12" dur="5000" fill="hold"/>
                                        <p:tgtEl>
                                          <p:spTgt spid="8"/>
                                        </p:tgtEl>
                                        <p:attrNameLst>
                                          <p:attrName>ppt_x</p:attrName>
                                          <p:attrName>ppt_y</p:attrName>
                                        </p:attrNameLst>
                                      </p:cBhvr>
                                      <p:rCtr x="1" y="-8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679279" y="2630894"/>
            <a:ext cx="4518212" cy="29045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3653565" y="9569583"/>
            <a:ext cx="4518212" cy="29045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1"/>
          <p:cNvSpPr txBox="1"/>
          <p:nvPr/>
        </p:nvSpPr>
        <p:spPr>
          <a:xfrm>
            <a:off x="9185713" y="342019"/>
            <a:ext cx="5924550" cy="706755"/>
          </a:xfrm>
          <a:prstGeom prst="rect">
            <a:avLst/>
          </a:prstGeom>
          <a:noFill/>
        </p:spPr>
        <p:txBody>
          <a:bodyPr wrap="square" rtlCol="0">
            <a:spAutoFit/>
          </a:bodyPr>
          <a:lstStyle/>
          <a:p>
            <a:pPr algn="ctr"/>
            <a:r>
              <a:rPr lang="zh-CN" altLang="en-US" sz="4000" b="1" dirty="0">
                <a:latin typeface="微软雅黑" panose="020B0503020204020204" pitchFamily="34" charset="-122"/>
                <a:ea typeface="微软雅黑" panose="020B0503020204020204" pitchFamily="34" charset="-122"/>
              </a:rPr>
              <a:t>逻辑视图</a:t>
            </a:r>
            <a:endParaRPr lang="zh-CN" altLang="en-US" sz="4000" b="1" dirty="0">
              <a:latin typeface="微软雅黑" panose="020B0503020204020204" pitchFamily="34" charset="-122"/>
              <a:ea typeface="微软雅黑" panose="020B0503020204020204" pitchFamily="34" charset="-122"/>
            </a:endParaRPr>
          </a:p>
        </p:txBody>
      </p:sp>
      <p:sp>
        <p:nvSpPr>
          <p:cNvPr id="11" name="椭圆 10"/>
          <p:cNvSpPr/>
          <p:nvPr/>
        </p:nvSpPr>
        <p:spPr>
          <a:xfrm>
            <a:off x="11408593"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900630"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2392665"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4"/>
          <p:cNvPicPr>
            <a:picLocks noChangeAspect="1"/>
          </p:cNvPicPr>
          <p:nvPr/>
        </p:nvPicPr>
        <p:blipFill>
          <a:blip r:embed="rId1"/>
          <a:stretch>
            <a:fillRect/>
          </a:stretch>
        </p:blipFill>
        <p:spPr>
          <a:xfrm>
            <a:off x="4375785" y="3164205"/>
            <a:ext cx="15284450" cy="8436610"/>
          </a:xfrm>
          <a:prstGeom prst="rect">
            <a:avLst/>
          </a:prstGeom>
          <a:noFill/>
          <a:ln>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anim calcmode="lin" valueType="num">
                                      <p:cBhvr>
                                        <p:cTn id="16" dur="500" fill="hold"/>
                                        <p:tgtEl>
                                          <p:spTgt spid="9"/>
                                        </p:tgtEl>
                                        <p:attrNameLst>
                                          <p:attrName>ppt_x</p:attrName>
                                        </p:attrNameLst>
                                      </p:cBhvr>
                                      <p:tavLst>
                                        <p:tav tm="0">
                                          <p:val>
                                            <p:strVal val="#ppt_x"/>
                                          </p:val>
                                        </p:tav>
                                        <p:tav tm="100000">
                                          <p:val>
                                            <p:strVal val="#ppt_x"/>
                                          </p:val>
                                        </p:tav>
                                      </p:tavLst>
                                    </p:anim>
                                    <p:anim calcmode="lin" valueType="num">
                                      <p:cBhvr>
                                        <p:cTn id="17" dur="500" fill="hold"/>
                                        <p:tgtEl>
                                          <p:spTgt spid="9"/>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4" grpId="0" bldLvl="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p:nvPr/>
        </p:nvSpPr>
        <p:spPr>
          <a:xfrm>
            <a:off x="4809490" y="3339465"/>
            <a:ext cx="13928090" cy="8105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10" name="Rectangle 9"/>
          <p:cNvSpPr/>
          <p:nvPr/>
        </p:nvSpPr>
        <p:spPr>
          <a:xfrm>
            <a:off x="15679279" y="2630894"/>
            <a:ext cx="4518212" cy="29045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3653565" y="9569583"/>
            <a:ext cx="4518212" cy="29045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1"/>
          <p:cNvSpPr txBox="1"/>
          <p:nvPr/>
        </p:nvSpPr>
        <p:spPr>
          <a:xfrm>
            <a:off x="9185713" y="342019"/>
            <a:ext cx="5924550" cy="706755"/>
          </a:xfrm>
          <a:prstGeom prst="rect">
            <a:avLst/>
          </a:prstGeom>
          <a:noFill/>
        </p:spPr>
        <p:txBody>
          <a:bodyPr wrap="square" rtlCol="0">
            <a:spAutoFit/>
          </a:bodyPr>
          <a:lstStyle/>
          <a:p>
            <a:pPr algn="ctr"/>
            <a:r>
              <a:rPr lang="zh-CN" altLang="en-US" sz="4000" b="1" dirty="0">
                <a:latin typeface="微软雅黑" panose="020B0503020204020204" pitchFamily="34" charset="-122"/>
                <a:ea typeface="微软雅黑" panose="020B0503020204020204" pitchFamily="34" charset="-122"/>
              </a:rPr>
              <a:t>技术视图</a:t>
            </a:r>
            <a:endParaRPr lang="zh-CN" altLang="en-US" sz="4000" b="1" dirty="0">
              <a:latin typeface="微软雅黑" panose="020B0503020204020204" pitchFamily="34" charset="-122"/>
              <a:ea typeface="微软雅黑" panose="020B0503020204020204" pitchFamily="34" charset="-122"/>
            </a:endParaRPr>
          </a:p>
        </p:txBody>
      </p:sp>
      <p:sp>
        <p:nvSpPr>
          <p:cNvPr id="11" name="椭圆 10"/>
          <p:cNvSpPr/>
          <p:nvPr/>
        </p:nvSpPr>
        <p:spPr>
          <a:xfrm>
            <a:off x="11408593"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900630"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2392665" y="1301933"/>
            <a:ext cx="235131" cy="235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p:nvPr>
            <p:custDataLst>
              <p:tags r:id="rId1"/>
            </p:custDataLst>
          </p:nvPr>
        </p:nvGraphicFramePr>
        <p:xfrm>
          <a:off x="4809490" y="3339465"/>
          <a:ext cx="13928725" cy="8105775"/>
        </p:xfrm>
        <a:graphic>
          <a:graphicData uri="http://schemas.openxmlformats.org/drawingml/2006/table">
            <a:tbl>
              <a:tblPr firstRow="1" bandRow="1">
                <a:tableStyleId>{5940675A-B579-460E-94D1-54222C63F5DA}</a:tableStyleId>
              </a:tblPr>
              <a:tblGrid>
                <a:gridCol w="1999615"/>
                <a:gridCol w="2716530"/>
                <a:gridCol w="3481705"/>
                <a:gridCol w="3399790"/>
                <a:gridCol w="2331085"/>
              </a:tblGrid>
              <a:tr h="1459230">
                <a:tc>
                  <a:txBody>
                    <a:bodyPr/>
                    <a:p>
                      <a:pPr indent="0" algn="ctr">
                        <a:lnSpc>
                          <a:spcPct val="120000"/>
                        </a:lnSpc>
                        <a:spcBef>
                          <a:spcPts val="0"/>
                        </a:spcBef>
                        <a:spcAft>
                          <a:spcPts val="0"/>
                        </a:spcAft>
                        <a:buNone/>
                      </a:pPr>
                      <a:endParaRPr lang="en-US" altLang="en-US" sz="2200" b="1">
                        <a:solidFill>
                          <a:srgbClr val="FFFFFF"/>
                        </a:solidFill>
                        <a:latin typeface="微软雅黑" panose="020B0503020204020204" pitchFamily="34" charset="-122"/>
                        <a:ea typeface="微软雅黑" panose="020B0503020204020204" pitchFamily="34" charset="-122"/>
                      </a:endParaRPr>
                    </a:p>
                  </a:txBody>
                  <a:tcPr marL="317500" marR="317500" marT="215900" marB="215900" vert="horz" anchor="ctr">
                    <a:lnL>
                      <a:noFill/>
                    </a:lnL>
                    <a:lnR>
                      <a:noFill/>
                    </a:lnR>
                    <a:lnT>
                      <a:noFill/>
                    </a:lnT>
                    <a:lnB>
                      <a:noFill/>
                    </a:lnB>
                    <a:lnTlToBr>
                      <a:noFill/>
                    </a:lnTlToBr>
                    <a:lnBlToTr>
                      <a:noFill/>
                    </a:lnBlToTr>
                    <a:solidFill>
                      <a:srgbClr val="595959"/>
                    </a:solidFill>
                  </a:tcPr>
                </a:tc>
                <a:tc>
                  <a:txBody>
                    <a:bodyPr/>
                    <a:p>
                      <a:pPr indent="0" algn="ctr">
                        <a:lnSpc>
                          <a:spcPct val="120000"/>
                        </a:lnSpc>
                        <a:spcBef>
                          <a:spcPts val="0"/>
                        </a:spcBef>
                        <a:spcAft>
                          <a:spcPts val="0"/>
                        </a:spcAft>
                        <a:buNone/>
                      </a:pPr>
                      <a:r>
                        <a:rPr lang="en-US" sz="2200" b="1">
                          <a:solidFill>
                            <a:srgbClr val="FFFFFF"/>
                          </a:solidFill>
                          <a:latin typeface="微软雅黑" panose="020B0503020204020204" pitchFamily="34" charset="-122"/>
                          <a:ea typeface="微软雅黑" panose="020B0503020204020204" pitchFamily="34" charset="-122"/>
                        </a:rPr>
                        <a:t>前端</a:t>
                      </a:r>
                      <a:endParaRPr lang="en-US" altLang="en-US" sz="2200" b="1">
                        <a:solidFill>
                          <a:srgbClr val="FFFFFF"/>
                        </a:solidFill>
                        <a:latin typeface="微软雅黑" panose="020B0503020204020204" pitchFamily="34" charset="-122"/>
                        <a:ea typeface="微软雅黑" panose="020B0503020204020204" pitchFamily="34" charset="-122"/>
                      </a:endParaRPr>
                    </a:p>
                  </a:txBody>
                  <a:tcPr marL="317500" marR="317500" marT="215900" marB="215900" vert="horz" anchor="ctr">
                    <a:lnL>
                      <a:noFill/>
                    </a:lnL>
                    <a:lnR>
                      <a:noFill/>
                    </a:lnR>
                    <a:lnT>
                      <a:noFill/>
                    </a:lnT>
                    <a:lnB>
                      <a:noFill/>
                    </a:lnB>
                    <a:lnTlToBr>
                      <a:noFill/>
                    </a:lnTlToBr>
                    <a:lnBlToTr>
                      <a:noFill/>
                    </a:lnBlToTr>
                    <a:solidFill>
                      <a:srgbClr val="D7B7C9"/>
                    </a:solidFill>
                  </a:tcPr>
                </a:tc>
                <a:tc>
                  <a:txBody>
                    <a:bodyPr/>
                    <a:p>
                      <a:pPr indent="0" algn="ctr">
                        <a:lnSpc>
                          <a:spcPct val="120000"/>
                        </a:lnSpc>
                        <a:spcBef>
                          <a:spcPts val="0"/>
                        </a:spcBef>
                        <a:spcAft>
                          <a:spcPts val="0"/>
                        </a:spcAft>
                        <a:buNone/>
                      </a:pPr>
                      <a:r>
                        <a:rPr lang="en-US" sz="2200" b="1">
                          <a:solidFill>
                            <a:srgbClr val="FFFFFF"/>
                          </a:solidFill>
                          <a:latin typeface="微软雅黑" panose="020B0503020204020204" pitchFamily="34" charset="-122"/>
                          <a:ea typeface="微软雅黑" panose="020B0503020204020204" pitchFamily="34" charset="-122"/>
                        </a:rPr>
                        <a:t>后端</a:t>
                      </a:r>
                      <a:endParaRPr lang="en-US" altLang="en-US" sz="2200" b="1">
                        <a:solidFill>
                          <a:srgbClr val="FFFFFF"/>
                        </a:solidFill>
                        <a:latin typeface="微软雅黑" panose="020B0503020204020204" pitchFamily="34" charset="-122"/>
                        <a:ea typeface="微软雅黑" panose="020B0503020204020204" pitchFamily="34" charset="-122"/>
                      </a:endParaRPr>
                    </a:p>
                  </a:txBody>
                  <a:tcPr marL="317500" marR="317500" marT="215900" marB="215900" vert="horz" anchor="ctr">
                    <a:lnL>
                      <a:noFill/>
                    </a:lnL>
                    <a:lnR>
                      <a:noFill/>
                    </a:lnR>
                    <a:lnT>
                      <a:noFill/>
                    </a:lnT>
                    <a:lnB>
                      <a:noFill/>
                    </a:lnB>
                    <a:lnTlToBr>
                      <a:noFill/>
                    </a:lnTlToBr>
                    <a:lnBlToTr>
                      <a:noFill/>
                    </a:lnBlToTr>
                    <a:solidFill>
                      <a:srgbClr val="D5C4B3"/>
                    </a:solidFill>
                  </a:tcPr>
                </a:tc>
                <a:tc>
                  <a:txBody>
                    <a:bodyPr/>
                    <a:p>
                      <a:pPr indent="0" algn="ctr">
                        <a:lnSpc>
                          <a:spcPct val="120000"/>
                        </a:lnSpc>
                        <a:spcBef>
                          <a:spcPts val="0"/>
                        </a:spcBef>
                        <a:spcAft>
                          <a:spcPts val="0"/>
                        </a:spcAft>
                        <a:buNone/>
                      </a:pPr>
                      <a:r>
                        <a:rPr lang="en-US" sz="2200" b="1">
                          <a:solidFill>
                            <a:srgbClr val="FFFFFF"/>
                          </a:solidFill>
                          <a:latin typeface="微软雅黑" panose="020B0503020204020204" pitchFamily="34" charset="-122"/>
                          <a:ea typeface="微软雅黑" panose="020B0503020204020204" pitchFamily="34" charset="-122"/>
                        </a:rPr>
                        <a:t>数据库</a:t>
                      </a:r>
                      <a:endParaRPr lang="en-US" altLang="en-US" sz="2200" b="1">
                        <a:solidFill>
                          <a:srgbClr val="FFFFFF"/>
                        </a:solidFill>
                        <a:latin typeface="微软雅黑" panose="020B0503020204020204" pitchFamily="34" charset="-122"/>
                        <a:ea typeface="微软雅黑" panose="020B0503020204020204" pitchFamily="34" charset="-122"/>
                      </a:endParaRPr>
                    </a:p>
                  </a:txBody>
                  <a:tcPr marL="317500" marR="317500" marT="215900" marB="215900" vert="horz" anchor="ctr">
                    <a:lnL>
                      <a:noFill/>
                    </a:lnL>
                    <a:lnR>
                      <a:noFill/>
                    </a:lnR>
                    <a:lnT>
                      <a:noFill/>
                    </a:lnT>
                    <a:lnB>
                      <a:noFill/>
                    </a:lnB>
                    <a:lnTlToBr>
                      <a:noFill/>
                    </a:lnTlToBr>
                    <a:lnBlToTr>
                      <a:noFill/>
                    </a:lnBlToTr>
                    <a:solidFill>
                      <a:srgbClr val="7DB3DF"/>
                    </a:solidFill>
                  </a:tcPr>
                </a:tc>
                <a:tc>
                  <a:txBody>
                    <a:bodyPr/>
                    <a:p>
                      <a:pPr indent="0" algn="ctr">
                        <a:lnSpc>
                          <a:spcPct val="120000"/>
                        </a:lnSpc>
                        <a:spcBef>
                          <a:spcPts val="0"/>
                        </a:spcBef>
                        <a:spcAft>
                          <a:spcPts val="0"/>
                        </a:spcAft>
                        <a:buNone/>
                      </a:pPr>
                      <a:r>
                        <a:rPr lang="en-US" sz="2200" b="1">
                          <a:solidFill>
                            <a:srgbClr val="FFFFFF"/>
                          </a:solidFill>
                          <a:latin typeface="微软雅黑" panose="020B0503020204020204" pitchFamily="34" charset="-122"/>
                          <a:ea typeface="微软雅黑" panose="020B0503020204020204" pitchFamily="34" charset="-122"/>
                        </a:rPr>
                        <a:t>算法</a:t>
                      </a:r>
                      <a:endParaRPr lang="en-US" altLang="en-US" sz="2200" b="1">
                        <a:solidFill>
                          <a:srgbClr val="FFFFFF"/>
                        </a:solidFill>
                        <a:latin typeface="微软雅黑" panose="020B0503020204020204" pitchFamily="34" charset="-122"/>
                        <a:ea typeface="微软雅黑" panose="020B0503020204020204" pitchFamily="34" charset="-122"/>
                      </a:endParaRPr>
                    </a:p>
                  </a:txBody>
                  <a:tcPr marL="317500" marR="317500" marT="215900" marB="215900" vert="horz" anchor="ctr">
                    <a:lnL>
                      <a:noFill/>
                    </a:lnL>
                    <a:lnR>
                      <a:noFill/>
                    </a:lnR>
                    <a:lnT>
                      <a:noFill/>
                    </a:lnT>
                    <a:lnB>
                      <a:noFill/>
                    </a:lnB>
                    <a:lnTlToBr>
                      <a:noFill/>
                    </a:lnTlToBr>
                    <a:lnBlToTr>
                      <a:noFill/>
                    </a:lnBlToTr>
                    <a:solidFill>
                      <a:srgbClr val="ACDCBC"/>
                    </a:solidFill>
                  </a:tcPr>
                </a:tc>
              </a:tr>
              <a:tr h="2004695">
                <a:tc>
                  <a:txBody>
                    <a:bodyPr/>
                    <a:p>
                      <a:pPr indent="0" algn="l">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编程语言</a:t>
                      </a:r>
                      <a:endParaRPr lang="en-US"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a:noFill/>
                    </a:lnL>
                    <a:lnR w="12700">
                      <a:solidFill>
                        <a:srgbClr val="D9D9D9"/>
                      </a:solidFill>
                      <a:prstDash val="solid"/>
                    </a:lnR>
                    <a:lnT>
                      <a:noFill/>
                    </a:lnT>
                    <a:lnB>
                      <a:noFill/>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JS，Java，C</a:t>
                      </a:r>
                      <a:endParaRPr lang="en-US" altLang="en-US"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317500" marR="317500" marT="215900" marB="215900" vert="horz" anchor="ctr">
                    <a:lnL w="1270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p>
                      <a:pPr indent="0" algn="l">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Java，Python</a:t>
                      </a:r>
                      <a:endParaRPr lang="en-US" altLang="en-US" sz="2000" b="0" spc="13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317500" marR="317500" marT="215900" marB="215900" vert="horz" anchor="ctr">
                    <a:lnL w="635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p>
                      <a:pPr indent="0" algn="l">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SQL</a:t>
                      </a:r>
                      <a:endParaRPr lang="en-US"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6350">
                      <a:solidFill>
                        <a:srgbClr val="D9D9D9"/>
                      </a:solidFill>
                      <a:prstDash val="solid"/>
                    </a:lnL>
                    <a:lnR w="6350">
                      <a:solidFill>
                        <a:srgbClr val="D9D9D9"/>
                      </a:solidFill>
                      <a:prstDash val="solid"/>
                    </a:lnR>
                    <a:lnT>
                      <a:noFill/>
                    </a:lnT>
                    <a:lnB>
                      <a:noFill/>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C,Python</a:t>
                      </a:r>
                      <a:endParaRPr lang="en-US"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6350">
                      <a:solidFill>
                        <a:srgbClr val="D9D9D9"/>
                      </a:solidFill>
                      <a:prstDash val="solid"/>
                    </a:lnL>
                    <a:lnR>
                      <a:noFill/>
                    </a:lnR>
                    <a:lnT>
                      <a:noFill/>
                    </a:lnT>
                    <a:lnB>
                      <a:noFill/>
                    </a:lnB>
                    <a:lnTlToBr>
                      <a:noFill/>
                    </a:lnTlToBr>
                    <a:lnBlToTr>
                      <a:noFill/>
                    </a:lnBlToTr>
                    <a:solidFill>
                      <a:srgbClr val="FFFFFF"/>
                    </a:solidFill>
                  </a:tcPr>
                </a:tc>
              </a:tr>
              <a:tr h="2005965">
                <a:tc>
                  <a:txBody>
                    <a:bodyPr/>
                    <a:p>
                      <a:pPr indent="0" algn="l">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操作系统</a:t>
                      </a:r>
                      <a:endParaRPr lang="en-US"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a:noFill/>
                    </a:lnL>
                    <a:lnR w="12700">
                      <a:solidFill>
                        <a:srgbClr val="D9D9D9"/>
                      </a:solidFill>
                      <a:prstDash val="solid"/>
                    </a:lnR>
                    <a:lnT>
                      <a:noFill/>
                    </a:lnT>
                    <a:lnB>
                      <a:noFill/>
                    </a:lnB>
                    <a:lnTlToBr>
                      <a:noFill/>
                    </a:lnTlToBr>
                    <a:lnBlToTr>
                      <a:noFill/>
                    </a:lnBlToTr>
                    <a:solidFill>
                      <a:srgbClr val="F2F2F2"/>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Android OS</a:t>
                      </a:r>
                      <a:endParaRPr lang="en-US"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1270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p>
                      <a:pPr indent="0" algn="l">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CentOS7</a:t>
                      </a:r>
                      <a:endParaRPr lang="en-US"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635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p>
                      <a:pPr indent="0" algn="l">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CentOS7</a:t>
                      </a:r>
                      <a:endParaRPr lang="en-US"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6350">
                      <a:solidFill>
                        <a:srgbClr val="D9D9D9"/>
                      </a:solidFill>
                      <a:prstDash val="solid"/>
                    </a:lnL>
                    <a:lnR w="6350">
                      <a:solidFill>
                        <a:srgbClr val="D9D9D9"/>
                      </a:solidFill>
                      <a:prstDash val="solid"/>
                    </a:lnR>
                    <a:lnT>
                      <a:noFill/>
                    </a:lnT>
                    <a:lnB>
                      <a:noFill/>
                    </a:lnB>
                    <a:lnTlToBr>
                      <a:noFill/>
                    </a:lnTlToBr>
                    <a:lnBlToTr>
                      <a:noFill/>
                    </a:lnBlToTr>
                    <a:solidFill>
                      <a:srgbClr val="F2F2F2"/>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CentOS7</a:t>
                      </a:r>
                      <a:endParaRPr lang="en-US"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6350">
                      <a:solidFill>
                        <a:srgbClr val="D9D9D9"/>
                      </a:solidFill>
                      <a:prstDash val="solid"/>
                    </a:lnL>
                    <a:lnR>
                      <a:noFill/>
                    </a:lnR>
                    <a:lnT>
                      <a:noFill/>
                    </a:lnT>
                    <a:lnB>
                      <a:noFill/>
                    </a:lnB>
                    <a:lnTlToBr>
                      <a:noFill/>
                    </a:lnTlToBr>
                    <a:lnBlToTr>
                      <a:noFill/>
                    </a:lnBlToTr>
                    <a:solidFill>
                      <a:srgbClr val="F2F2F2"/>
                    </a:solidFill>
                  </a:tcPr>
                </a:tc>
              </a:tr>
              <a:tr h="2635885">
                <a:tc>
                  <a:txBody>
                    <a:bodyPr/>
                    <a:p>
                      <a:pPr indent="0" algn="l">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框架</a:t>
                      </a:r>
                      <a:endParaRPr lang="en-US"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a:noFill/>
                    </a:lnL>
                    <a:lnR w="12700">
                      <a:solidFill>
                        <a:srgbClr val="D9D9D9"/>
                      </a:solidFill>
                      <a:prstDash val="solid"/>
                    </a:lnR>
                    <a:lnT>
                      <a:noFill/>
                    </a:lnT>
                    <a:lnB w="19050">
                      <a:solidFill>
                        <a:srgbClr val="595959"/>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React Native</a:t>
                      </a:r>
                      <a:endParaRPr lang="en-US"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12700">
                      <a:solidFill>
                        <a:srgbClr val="D9D9D9"/>
                      </a:solidFill>
                      <a:prstDash val="solid"/>
                    </a:lnL>
                    <a:lnR w="6350">
                      <a:solidFill>
                        <a:srgbClr val="D9D9D9"/>
                      </a:solidFill>
                      <a:prstDash val="solid"/>
                    </a:lnR>
                    <a:lnT>
                      <a:noFill/>
                    </a:lnT>
                    <a:lnB w="19050">
                      <a:solidFill>
                        <a:srgbClr val="595959"/>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Spring MVC</a:t>
                      </a:r>
                      <a:endParaRPr lang="en-US" sz="2000" b="0" spc="130">
                        <a:solidFill>
                          <a:srgbClr val="404040"/>
                        </a:solidFill>
                        <a:latin typeface="微软雅黑" panose="020B0503020204020204" pitchFamily="34" charset="-122"/>
                        <a:ea typeface="微软雅黑" panose="020B0503020204020204" pitchFamily="34" charset="-122"/>
                      </a:endParaRPr>
                    </a:p>
                    <a:p>
                      <a:pPr indent="0" algn="l">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Flask</a:t>
                      </a:r>
                      <a:endParaRPr lang="en-US"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6350">
                      <a:solidFill>
                        <a:srgbClr val="D9D9D9"/>
                      </a:solidFill>
                      <a:prstDash val="solid"/>
                    </a:lnL>
                    <a:lnR w="6350">
                      <a:solidFill>
                        <a:srgbClr val="D9D9D9"/>
                      </a:solidFill>
                      <a:prstDash val="solid"/>
                    </a:lnR>
                    <a:lnT>
                      <a:noFill/>
                    </a:lnT>
                    <a:lnB w="19050">
                      <a:solidFill>
                        <a:srgbClr val="595959"/>
                      </a:solidFill>
                      <a:prstDash val="solid"/>
                    </a:lnB>
                    <a:lnTlToBr>
                      <a:noFill/>
                    </a:lnTlToBr>
                    <a:lnBlToTr>
                      <a:noFill/>
                    </a:lnBlToTr>
                    <a:solidFill>
                      <a:srgbClr val="FFFFFF"/>
                    </a:solidFill>
                  </a:tcPr>
                </a:tc>
                <a:tc>
                  <a:txBody>
                    <a:bodyPr/>
                    <a:p>
                      <a:pPr indent="0" algn="l">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Spring Data JPA</a:t>
                      </a:r>
                      <a:endParaRPr lang="en-US" sz="2000" b="0" spc="130">
                        <a:solidFill>
                          <a:srgbClr val="404040"/>
                        </a:solidFill>
                        <a:latin typeface="微软雅黑" panose="020B0503020204020204" pitchFamily="34" charset="-122"/>
                        <a:ea typeface="微软雅黑" panose="020B0503020204020204" pitchFamily="34" charset="-122"/>
                      </a:endParaRPr>
                    </a:p>
                    <a:p>
                      <a:pPr indent="0" algn="l">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MySQL</a:t>
                      </a:r>
                      <a:endParaRPr lang="en-US"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6350">
                      <a:solidFill>
                        <a:srgbClr val="D9D9D9"/>
                      </a:solidFill>
                      <a:prstDash val="solid"/>
                    </a:lnL>
                    <a:lnR w="6350">
                      <a:solidFill>
                        <a:srgbClr val="D9D9D9"/>
                      </a:solidFill>
                      <a:prstDash val="solid"/>
                    </a:lnR>
                    <a:lnT>
                      <a:noFill/>
                    </a:lnT>
                    <a:lnB w="19050">
                      <a:solidFill>
                        <a:srgbClr val="595959"/>
                      </a:solidFill>
                      <a:prstDash val="solid"/>
                    </a:lnB>
                    <a:lnTlToBr>
                      <a:noFill/>
                    </a:lnTlToBr>
                    <a:lnBlToTr>
                      <a:noFill/>
                    </a:lnBlToTr>
                    <a:solidFill>
                      <a:srgbClr val="FFFFFF"/>
                    </a:solidFill>
                  </a:tcPr>
                </a:tc>
                <a:tc>
                  <a:txBody>
                    <a:bodyPr/>
                    <a:p>
                      <a:pPr indent="0" algn="ctr">
                        <a:lnSpc>
                          <a:spcPct val="120000"/>
                        </a:lnSpc>
                        <a:spcBef>
                          <a:spcPts val="0"/>
                        </a:spcBef>
                        <a:spcAft>
                          <a:spcPts val="0"/>
                        </a:spcAft>
                        <a:buNone/>
                      </a:pPr>
                      <a:r>
                        <a:rPr lang="en-US" sz="2000" b="0" spc="130">
                          <a:solidFill>
                            <a:srgbClr val="404040"/>
                          </a:solidFill>
                          <a:latin typeface="微软雅黑" panose="020B0503020204020204" pitchFamily="34" charset="-122"/>
                          <a:ea typeface="微软雅黑" panose="020B0503020204020204" pitchFamily="34" charset="-122"/>
                        </a:rPr>
                        <a:t>Pytorch</a:t>
                      </a:r>
                      <a:endParaRPr lang="en-US" altLang="en-US" sz="2000" b="0" spc="130">
                        <a:solidFill>
                          <a:srgbClr val="404040"/>
                        </a:solidFill>
                        <a:latin typeface="微软雅黑" panose="020B0503020204020204" pitchFamily="34" charset="-122"/>
                        <a:ea typeface="微软雅黑" panose="020B0503020204020204" pitchFamily="34" charset="-122"/>
                      </a:endParaRPr>
                    </a:p>
                  </a:txBody>
                  <a:tcPr marL="317500" marR="317500" marT="215900" marB="215900" vert="horz" anchor="ctr">
                    <a:lnL w="6350">
                      <a:solidFill>
                        <a:srgbClr val="D9D9D9"/>
                      </a:solidFill>
                      <a:prstDash val="solid"/>
                    </a:lnL>
                    <a:lnR>
                      <a:noFill/>
                    </a:lnR>
                    <a:lnT>
                      <a:noFill/>
                    </a:lnT>
                    <a:lnB w="19050">
                      <a:solidFill>
                        <a:srgbClr val="595959"/>
                      </a:solidFill>
                      <a:prstDash val="soli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anim calcmode="lin" valueType="num">
                                      <p:cBhvr>
                                        <p:cTn id="16" dur="500" fill="hold"/>
                                        <p:tgtEl>
                                          <p:spTgt spid="9"/>
                                        </p:tgtEl>
                                        <p:attrNameLst>
                                          <p:attrName>ppt_x</p:attrName>
                                        </p:attrNameLst>
                                      </p:cBhvr>
                                      <p:tavLst>
                                        <p:tav tm="0">
                                          <p:val>
                                            <p:strVal val="#ppt_x"/>
                                          </p:val>
                                        </p:tav>
                                        <p:tav tm="100000">
                                          <p:val>
                                            <p:strVal val="#ppt_x"/>
                                          </p:val>
                                        </p:tav>
                                      </p:tavLst>
                                    </p:anim>
                                    <p:anim calcmode="lin" valueType="num">
                                      <p:cBhvr>
                                        <p:cTn id="17" dur="500" fill="hold"/>
                                        <p:tgtEl>
                                          <p:spTgt spid="9"/>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4" grpId="0" bldLvl="0" animBg="1"/>
      <p:bldP spid="9" grpId="0"/>
      <p:bldP spid="7" grpId="0" bldLvl="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ISPRING_ULTRA_SCORM_COURSE_ID" val="3EFD129A-F993-4EB4-ABD8-6DEDF43F7AE4"/>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宜家简约唯美PPT模板42页"/>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xml><?xml version="1.0" encoding="utf-8"?>
<p:tagLst xmlns:p="http://schemas.openxmlformats.org/presentationml/2006/main">
  <p:tag name="KSO_WM_UNIT_TABLE_BEAUTIFY" val="smartTable{c4eb5516-9938-402e-bdc0-15306896457d}"/>
</p:tagLst>
</file>

<file path=ppt/tags/tag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UNIT_TABLE_BEAUTIFY" val="smartTable{780b86cb-1f2c-4af0-9f4d-d4a52665674c}"/>
  <p:tag name="KSO_WM_BEAUTIFY_FLAG" val="#wm#"/>
  <p:tag name="KSO_WM_UNIT_TYPE" val="β"/>
  <p:tag name="TABLE_SKINIDX" val="3"/>
  <p:tag name="TABLE_COLORIDX" val="g"/>
</p:tagLst>
</file>

<file path=ppt/tags/tag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千图海量PPT模板www.58pic.com">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春节 1">
      <a:dk1>
        <a:sysClr val="windowText" lastClr="000000"/>
      </a:dk1>
      <a:lt1>
        <a:sysClr val="window" lastClr="FFFFFF"/>
      </a:lt1>
      <a:dk2>
        <a:srgbClr val="44546A"/>
      </a:dk2>
      <a:lt2>
        <a:srgbClr val="E7E6E6"/>
      </a:lt2>
      <a:accent1>
        <a:srgbClr val="262626"/>
      </a:accent1>
      <a:accent2>
        <a:srgbClr val="595959"/>
      </a:accent2>
      <a:accent3>
        <a:srgbClr val="262626"/>
      </a:accent3>
      <a:accent4>
        <a:srgbClr val="595959"/>
      </a:accent4>
      <a:accent5>
        <a:srgbClr val="262626"/>
      </a:accent5>
      <a:accent6>
        <a:srgbClr val="595959"/>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2309</Words>
  <Application>WPS 演示</Application>
  <PresentationFormat>自定义</PresentationFormat>
  <Paragraphs>245</Paragraphs>
  <Slides>27</Slides>
  <Notes>24</Notes>
  <HiddenSlides>0</HiddenSlides>
  <MMClips>1</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27</vt:i4>
      </vt:variant>
    </vt:vector>
  </HeadingPairs>
  <TitlesOfParts>
    <vt:vector size="45" baseType="lpstr">
      <vt:lpstr>Arial</vt:lpstr>
      <vt:lpstr>宋体</vt:lpstr>
      <vt:lpstr>Wingdings</vt:lpstr>
      <vt:lpstr>Futura LT</vt:lpstr>
      <vt:lpstr>MV Boli</vt:lpstr>
      <vt:lpstr>微软雅黑</vt:lpstr>
      <vt:lpstr>Century Gothic</vt:lpstr>
      <vt:lpstr>华文细黑</vt:lpstr>
      <vt:lpstr>等线</vt:lpstr>
      <vt:lpstr>Arial Unicode MS</vt:lpstr>
      <vt:lpstr>Calibri</vt:lpstr>
      <vt:lpstr>微软雅黑 Light</vt:lpstr>
      <vt:lpstr>Calibri</vt:lpstr>
      <vt:lpstr>幼圆</vt:lpstr>
      <vt:lpstr>等线 Light</vt:lpstr>
      <vt:lpstr>Calibri Light</vt:lpstr>
      <vt:lpstr>千图海量PPT模板www.58pic.com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宜家简约唯美PPT模板42页</dc:title>
  <dc:creator>Administrator</dc:creator>
  <cp:lastModifiedBy>Visnia</cp:lastModifiedBy>
  <cp:revision>924</cp:revision>
  <dcterms:created xsi:type="dcterms:W3CDTF">2014-09-26T10:57:00Z</dcterms:created>
  <dcterms:modified xsi:type="dcterms:W3CDTF">2021-06-25T00:05:06Z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2052-11.1.0.10116</vt:lpwstr>
  </property>
</Properties>
</file>